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58" r:id="rId7"/>
    <p:sldId id="271" r:id="rId8"/>
    <p:sldId id="272" r:id="rId9"/>
    <p:sldId id="273" r:id="rId10"/>
    <p:sldId id="260" r:id="rId11"/>
    <p:sldId id="274" r:id="rId12"/>
    <p:sldId id="275" r:id="rId13"/>
    <p:sldId id="276" r:id="rId14"/>
    <p:sldId id="277" r:id="rId15"/>
    <p:sldId id="26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7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9" autoAdjust="0"/>
    <p:restoredTop sz="84366"/>
  </p:normalViewPr>
  <p:slideViewPr>
    <p:cSldViewPr snapToGrid="0">
      <p:cViewPr>
        <p:scale>
          <a:sx n="110" d="100"/>
          <a:sy n="110" d="100"/>
        </p:scale>
        <p:origin x="13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55" d="100"/>
          <a:sy n="155" d="100"/>
        </p:scale>
        <p:origin x="253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21E3928-262F-6179-EC3F-C028FFE71A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BB7DF47-94D9-66A1-8001-324CFB7E81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5C234-94A7-004C-8A92-75BCF8539FBF}" type="datetimeFigureOut">
              <a:rPr kumimoji="1" lang="zh-CN" altLang="en-US" smtClean="0"/>
              <a:t>2024/11/19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1CB314-73A4-D6C3-067D-4C10E2472E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FE200B-7E4B-DB5C-DFF3-0FE9BBB78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AF0CB-5A0C-704A-84DA-6AAFD63349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020566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8E59E-E246-FC47-B503-A078FE7F63F4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E3A11-63C2-AF4D-A118-8A6D78D7B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50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Harnessing Streaming Data for AI-Driven Applications with Apache </a:t>
            </a:r>
            <a:r>
              <a:rPr lang="en-MY" dirty="0" err="1"/>
              <a:t>Flink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E3A11-63C2-AF4D-A118-8A6D78D7B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09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LLM?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E3A11-63C2-AF4D-A118-8A6D78D7B9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37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b="1" dirty="0"/>
              <a:t>Explosion (Late 2022)</a:t>
            </a:r>
            <a:endParaRPr lang="en-MY" dirty="0"/>
          </a:p>
          <a:p>
            <a:pPr>
              <a:buFont typeface="Arial" panose="020B0604020202020204" pitchFamily="34" charset="0"/>
              <a:buChar char="•"/>
            </a:pPr>
            <a:r>
              <a:rPr lang="en-MY" dirty="0"/>
              <a:t>Announcement of ChatGPT sparks rapid adoption, reaching over 100 million users.</a:t>
            </a:r>
          </a:p>
          <a:p>
            <a:r>
              <a:rPr lang="en-MY" b="1" dirty="0"/>
              <a:t>Experimentation (2023)</a:t>
            </a:r>
            <a:endParaRPr lang="en-MY" dirty="0"/>
          </a:p>
          <a:p>
            <a:pPr>
              <a:buFont typeface="Arial" panose="020B0604020202020204" pitchFamily="34" charset="0"/>
              <a:buChar char="•"/>
            </a:pPr>
            <a:r>
              <a:rPr lang="en-MY" dirty="0"/>
              <a:t>Developers actively explore generative AI models from key players, including Cohere, Google, Meta, Microsoft, Mistral AI, and others.</a:t>
            </a:r>
          </a:p>
          <a:p>
            <a:r>
              <a:rPr lang="en-MY" b="1" dirty="0"/>
              <a:t>Production Phase</a:t>
            </a:r>
            <a:endParaRPr lang="en-MY" dirty="0"/>
          </a:p>
          <a:p>
            <a:pPr>
              <a:buFont typeface="Arial" panose="020B0604020202020204" pitchFamily="34" charset="0"/>
              <a:buChar char="•"/>
            </a:pPr>
            <a:r>
              <a:rPr lang="en-MY" dirty="0"/>
              <a:t>Enterprises allocate budgets and formalize generative AI use cases, defining key performance indicators (KPIs) to measure success.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E3A11-63C2-AF4D-A118-8A6D78D7B9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73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图案&#10;&#10;描述已自动生成">
            <a:extLst>
              <a:ext uri="{FF2B5EF4-FFF2-40B4-BE49-F238E27FC236}">
                <a16:creationId xmlns:a16="http://schemas.microsoft.com/office/drawing/2014/main" id="{DF802E7A-8C17-226C-6F21-120DC9AC01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523E83-FC57-0176-34CE-9EE39697FD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0631" y="218926"/>
            <a:ext cx="3048000" cy="5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73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背景图案&#10;&#10;描述已自动生成">
            <a:extLst>
              <a:ext uri="{FF2B5EF4-FFF2-40B4-BE49-F238E27FC236}">
                <a16:creationId xmlns:a16="http://schemas.microsoft.com/office/drawing/2014/main" id="{D9130FB1-A56E-DFDC-D8EF-C96A24CF08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1D838E-BB2D-F563-C21B-F3192C99A2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0631" y="218926"/>
            <a:ext cx="3048000" cy="5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463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43E447DF-1746-7599-3F0A-02F968006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5926F-12E0-E88C-7BAA-B04D32A4BF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0631" y="191630"/>
            <a:ext cx="3048000" cy="5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26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7" userDrawn="1">
          <p15:clr>
            <a:srgbClr val="FBAE40"/>
          </p15:clr>
        </p15:guide>
        <p15:guide id="2" pos="7083" userDrawn="1">
          <p15:clr>
            <a:srgbClr val="FBAE40"/>
          </p15:clr>
        </p15:guide>
        <p15:guide id="3" orient="horz" pos="388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图案&#10;&#10;描述已自动生成">
            <a:extLst>
              <a:ext uri="{FF2B5EF4-FFF2-40B4-BE49-F238E27FC236}">
                <a16:creationId xmlns:a16="http://schemas.microsoft.com/office/drawing/2014/main" id="{B25C0B87-B70E-D6AC-427A-7D2BC83A8E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D48FC9-F663-9112-F4D9-A39AE80BE5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0631" y="191630"/>
            <a:ext cx="3048000" cy="5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8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48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1BE2CF4B-098F-F5B7-2CF7-42DA93C82AB6}"/>
              </a:ext>
            </a:extLst>
          </p:cNvPr>
          <p:cNvSpPr txBox="1"/>
          <p:nvPr/>
        </p:nvSpPr>
        <p:spPr>
          <a:xfrm>
            <a:off x="928362" y="1835934"/>
            <a:ext cx="79569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altLang="zh-CN" sz="4800" b="1" dirty="0">
                <a:solidFill>
                  <a:srgbClr val="FFFFFF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Harnessing Streaming Data for</a:t>
            </a:r>
          </a:p>
          <a:p>
            <a:pPr defTabSz="457200"/>
            <a:r>
              <a:rPr lang="en-US" altLang="zh-CN" sz="4800" b="1" dirty="0">
                <a:solidFill>
                  <a:srgbClr val="FFFFFF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AI-Driven Applications with</a:t>
            </a:r>
          </a:p>
          <a:p>
            <a:pPr defTabSz="457200"/>
            <a:r>
              <a:rPr lang="en-US" altLang="zh-CN" sz="4800" b="1" dirty="0">
                <a:solidFill>
                  <a:srgbClr val="FFFFFF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Apache Flink</a:t>
            </a:r>
            <a:endParaRPr lang="zh-CN" altLang="en-US" sz="4800" b="1" dirty="0">
              <a:solidFill>
                <a:srgbClr val="FFFFFF"/>
              </a:solidFill>
              <a:latin typeface="Space Grotesk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44C2CA0-930E-EC49-517F-52A61FF0D61A}"/>
              </a:ext>
            </a:extLst>
          </p:cNvPr>
          <p:cNvSpPr/>
          <p:nvPr/>
        </p:nvSpPr>
        <p:spPr>
          <a:xfrm>
            <a:off x="1127684" y="4520978"/>
            <a:ext cx="5556175" cy="534217"/>
          </a:xfrm>
          <a:prstGeom prst="rect">
            <a:avLst/>
          </a:prstGeom>
          <a:gradFill>
            <a:gsLst>
              <a:gs pos="49000">
                <a:schemeClr val="tx2">
                  <a:alpha val="50000"/>
                </a:schemeClr>
              </a:gs>
              <a:gs pos="0">
                <a:schemeClr val="tx2">
                  <a:alpha val="0"/>
                </a:schemeClr>
              </a:gs>
              <a:gs pos="100000">
                <a:schemeClr val="tx2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zh-CN" altLang="en-US" dirty="0">
              <a:solidFill>
                <a:schemeClr val="lt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AA0ED0-7C72-2635-8298-80773827B3CC}"/>
              </a:ext>
            </a:extLst>
          </p:cNvPr>
          <p:cNvSpPr txBox="1"/>
          <p:nvPr/>
        </p:nvSpPr>
        <p:spPr>
          <a:xfrm>
            <a:off x="1127087" y="4567771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bg1"/>
                </a:solidFill>
                <a:latin typeface="Alibaba PuHuiTi 2.0 95 ExtraBol" pitchFamily="18" charset="-122"/>
                <a:ea typeface="Alibaba PuHuiTi 2.0 95 ExtraBol" pitchFamily="18" charset="-122"/>
                <a:cs typeface="Alibaba PuHuiTi 2.0 95 ExtraBol" pitchFamily="18" charset="-122"/>
              </a:defRPr>
            </a:lvl1pPr>
          </a:lstStyle>
          <a:p>
            <a:pPr defTabSz="457200"/>
            <a:r>
              <a:rPr lang="en-US" altLang="zh-CN" sz="2400" b="0" dirty="0">
                <a:solidFill>
                  <a:srgbClr val="FFFFFF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Ashish Sharma</a:t>
            </a:r>
            <a:endParaRPr lang="zh-CN" altLang="en-US" sz="2400" b="0" dirty="0">
              <a:solidFill>
                <a:srgbClr val="FFFFFF"/>
              </a:solidFill>
              <a:latin typeface="Space Grotesk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600B828-5866-1A79-8AA9-02BDEB11E805}"/>
              </a:ext>
            </a:extLst>
          </p:cNvPr>
          <p:cNvSpPr txBox="1"/>
          <p:nvPr/>
        </p:nvSpPr>
        <p:spPr>
          <a:xfrm>
            <a:off x="3189108" y="4557253"/>
            <a:ext cx="2483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bg1"/>
                </a:solidFill>
                <a:latin typeface="Alibaba PuHuiTi 2.0 95 ExtraBol" pitchFamily="18" charset="-122"/>
                <a:ea typeface="Alibaba PuHuiTi 2.0 95 ExtraBol" pitchFamily="18" charset="-122"/>
                <a:cs typeface="Alibaba PuHuiTi 2.0 95 ExtraBol" pitchFamily="18" charset="-122"/>
              </a:defRPr>
            </a:lvl1pPr>
          </a:lstStyle>
          <a:p>
            <a:pPr defTabSz="457200"/>
            <a:r>
              <a:rPr lang="en-ID" altLang="zh-CN" sz="2400" b="0" dirty="0">
                <a:solidFill>
                  <a:srgbClr val="FFFFFF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Solution Architect</a:t>
            </a:r>
            <a:endParaRPr lang="zh-CN" altLang="en-US" sz="2400" b="0" dirty="0">
              <a:solidFill>
                <a:srgbClr val="FFFFFF"/>
              </a:solidFill>
              <a:latin typeface="Space Grotesk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D5AF0F1-2B45-A1A3-B078-F1DA4CCD39B8}"/>
              </a:ext>
            </a:extLst>
          </p:cNvPr>
          <p:cNvSpPr/>
          <p:nvPr/>
        </p:nvSpPr>
        <p:spPr>
          <a:xfrm>
            <a:off x="3147444" y="4667384"/>
            <a:ext cx="17808" cy="23743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5D48635-89E4-AD23-583D-5B612B5E7A34}"/>
              </a:ext>
            </a:extLst>
          </p:cNvPr>
          <p:cNvSpPr/>
          <p:nvPr/>
        </p:nvSpPr>
        <p:spPr>
          <a:xfrm>
            <a:off x="1049881" y="4520978"/>
            <a:ext cx="45719" cy="534217"/>
          </a:xfrm>
          <a:prstGeom prst="rect">
            <a:avLst/>
          </a:prstGeom>
          <a:solidFill>
            <a:srgbClr val="9967F7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36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7805F7-3D3A-34AE-1DD9-A25ED867B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F7A3FAF-F55A-760A-1BA5-2C780D9A4C8D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defRPr kumimoji="1" sz="4800" b="1">
                <a:gradFill>
                  <a:gsLst>
                    <a:gs pos="6000">
                      <a:srgbClr val="61E9FF"/>
                    </a:gs>
                    <a:gs pos="40000">
                      <a:srgbClr val="2A83FF"/>
                    </a:gs>
                    <a:gs pos="81000">
                      <a:schemeClr val="tx2"/>
                    </a:gs>
                  </a:gsLst>
                  <a:lin ang="4800000" scaled="0"/>
                </a:gra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Space Grotesk"/>
              </a:rPr>
              <a:t>RAG for Application Monitoring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908E3F9E-463F-CF93-48A2-C0834310A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93549"/>
            <a:ext cx="6780700" cy="506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38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D1301A-029F-A7BA-3D6D-2769D419F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9672B57-EE2B-1A56-D51B-4FBF0557D97F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defRPr kumimoji="1" sz="4800" b="1">
                <a:gradFill>
                  <a:gsLst>
                    <a:gs pos="6000">
                      <a:srgbClr val="61E9FF"/>
                    </a:gs>
                    <a:gs pos="40000">
                      <a:srgbClr val="2A83FF"/>
                    </a:gs>
                    <a:gs pos="81000">
                      <a:schemeClr val="tx2"/>
                    </a:gs>
                  </a:gsLst>
                  <a:lin ang="4800000" scaled="0"/>
                </a:gra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Space Grotesk"/>
              </a:rPr>
              <a:t>Issues with Real time Data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1995934-BC56-C56D-96A9-6A5AA9BB7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17342"/>
            <a:ext cx="6780700" cy="422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8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ECFD0-D265-2315-C1E9-23021C03B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1F7389-3928-B57F-20E0-AD80F3029DC8}"/>
              </a:ext>
            </a:extLst>
          </p:cNvPr>
          <p:cNvSpPr txBox="1"/>
          <p:nvPr/>
        </p:nvSpPr>
        <p:spPr>
          <a:xfrm>
            <a:off x="3763469" y="2429296"/>
            <a:ext cx="46650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spc="300" dirty="0">
                <a:solidFill>
                  <a:schemeClr val="bg1"/>
                </a:solidFill>
                <a:latin typeface="Space Grotesk Medium" pitchFamily="2" charset="0"/>
                <a:cs typeface="Space Grotesk Medium" pitchFamily="2" charset="0"/>
              </a:rPr>
              <a:t>THANK YOU</a:t>
            </a:r>
            <a:endParaRPr kumimoji="1" lang="zh-CN" altLang="en-US" sz="6000" spc="300" dirty="0">
              <a:solidFill>
                <a:schemeClr val="bg1"/>
              </a:solidFill>
              <a:latin typeface="Space Grotesk Medium" pitchFamily="2" charset="0"/>
              <a:cs typeface="Space Grotesk Medium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2FFB7B-056D-6887-8FA1-6E8760E2336D}"/>
              </a:ext>
            </a:extLst>
          </p:cNvPr>
          <p:cNvSpPr txBox="1"/>
          <p:nvPr/>
        </p:nvSpPr>
        <p:spPr>
          <a:xfrm>
            <a:off x="2545745" y="3344802"/>
            <a:ext cx="7018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spc="1000" dirty="0">
                <a:solidFill>
                  <a:schemeClr val="bg1"/>
                </a:solidFill>
                <a:latin typeface="Space Grotesk Medium"/>
                <a:ea typeface="Alibaba PuHuiTi 2.0 65 Medium" pitchFamily="18" charset="-122"/>
                <a:cs typeface="Alibaba PuHuiTi 2.0 65 Medium" pitchFamily="18" charset="-122"/>
              </a:rPr>
              <a:t>Thank You For Watching</a:t>
            </a:r>
            <a:endParaRPr kumimoji="1" lang="zh-CN" altLang="en-US" sz="3200" spc="1000" dirty="0">
              <a:solidFill>
                <a:schemeClr val="bg1"/>
              </a:solidFill>
              <a:latin typeface="Space Grotesk Medium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4CD236-41D3-7382-3260-B1AE2B1CE3C3}"/>
              </a:ext>
            </a:extLst>
          </p:cNvPr>
          <p:cNvSpPr/>
          <p:nvPr/>
        </p:nvSpPr>
        <p:spPr>
          <a:xfrm>
            <a:off x="1932057" y="3637189"/>
            <a:ext cx="134382" cy="37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B55005-5F85-456A-BFC2-AEFC9F295703}"/>
              </a:ext>
            </a:extLst>
          </p:cNvPr>
          <p:cNvSpPr/>
          <p:nvPr/>
        </p:nvSpPr>
        <p:spPr>
          <a:xfrm>
            <a:off x="9922970" y="3618376"/>
            <a:ext cx="134382" cy="37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5124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1468E-BD22-FFC2-FBCA-052B07F96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F5F1BF5-E0D6-2503-19EC-1FA0F7801A4F}"/>
              </a:ext>
            </a:extLst>
          </p:cNvPr>
          <p:cNvSpPr txBox="1"/>
          <p:nvPr/>
        </p:nvSpPr>
        <p:spPr>
          <a:xfrm>
            <a:off x="1873046" y="2138082"/>
            <a:ext cx="1199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7200" b="1" dirty="0">
                <a:gradFill flip="none" rotWithShape="1">
                  <a:gsLst>
                    <a:gs pos="15000">
                      <a:schemeClr val="tx2"/>
                    </a:gs>
                    <a:gs pos="75000">
                      <a:schemeClr val="tx2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Space Grotesk" pitchFamily="2" charset="0"/>
                <a:cs typeface="Space Grotesk" pitchFamily="2" charset="0"/>
              </a:rPr>
              <a:t>01</a:t>
            </a:r>
            <a:endParaRPr kumimoji="1" lang="zh-CN" altLang="en-US" sz="7200" b="1" dirty="0">
              <a:gradFill flip="none" rotWithShape="1">
                <a:gsLst>
                  <a:gs pos="15000">
                    <a:schemeClr val="tx2"/>
                  </a:gs>
                  <a:gs pos="75000">
                    <a:schemeClr val="tx2">
                      <a:alpha val="0"/>
                    </a:schemeClr>
                  </a:gs>
                </a:gsLst>
                <a:lin ang="5400000" scaled="0"/>
                <a:tileRect/>
              </a:gra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553EB0-2CE8-D1BF-8D35-85770A7B2C9B}"/>
              </a:ext>
            </a:extLst>
          </p:cNvPr>
          <p:cNvSpPr txBox="1"/>
          <p:nvPr/>
        </p:nvSpPr>
        <p:spPr>
          <a:xfrm>
            <a:off x="956128" y="3115656"/>
            <a:ext cx="3033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ID" altLang="zh-CN" sz="32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Evolution of LLM</a:t>
            </a:r>
            <a:endParaRPr kumimoji="1" lang="zh-CN" altLang="en-US" sz="3200" b="1" dirty="0">
              <a:solidFill>
                <a:schemeClr val="bg1"/>
              </a:solidFill>
              <a:latin typeface="Space Grotesk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4B28BB8-7D76-8D82-6E85-5D3E5951D4AD}"/>
              </a:ext>
            </a:extLst>
          </p:cNvPr>
          <p:cNvSpPr/>
          <p:nvPr/>
        </p:nvSpPr>
        <p:spPr>
          <a:xfrm>
            <a:off x="2334449" y="3696249"/>
            <a:ext cx="276557" cy="230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94D15D-81A2-3D95-250C-B141E15C4C75}"/>
              </a:ext>
            </a:extLst>
          </p:cNvPr>
          <p:cNvSpPr txBox="1"/>
          <p:nvPr/>
        </p:nvSpPr>
        <p:spPr>
          <a:xfrm>
            <a:off x="5430593" y="2138082"/>
            <a:ext cx="13308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kumimoji="1" sz="11500" b="1">
                <a:gradFill flip="none" rotWithShape="1">
                  <a:gsLst>
                    <a:gs pos="15000">
                      <a:schemeClr val="bg1">
                        <a:alpha val="35000"/>
                      </a:schemeClr>
                    </a:gs>
                    <a:gs pos="75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altLang="zh-CN" sz="7200" dirty="0">
                <a:gradFill flip="none" rotWithShape="1">
                  <a:gsLst>
                    <a:gs pos="15000">
                      <a:schemeClr val="bg2"/>
                    </a:gs>
                    <a:gs pos="75000">
                      <a:schemeClr val="bg2"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02</a:t>
            </a:r>
            <a:endParaRPr lang="zh-CN" altLang="en-US" sz="7200" dirty="0">
              <a:gradFill flip="none" rotWithShape="1">
                <a:gsLst>
                  <a:gs pos="15000">
                    <a:schemeClr val="bg2"/>
                  </a:gs>
                  <a:gs pos="75000">
                    <a:schemeClr val="bg2"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DC3CFE-DC02-FA0E-B131-5425AF32C37A}"/>
              </a:ext>
            </a:extLst>
          </p:cNvPr>
          <p:cNvSpPr txBox="1"/>
          <p:nvPr/>
        </p:nvSpPr>
        <p:spPr>
          <a:xfrm>
            <a:off x="4919241" y="3115656"/>
            <a:ext cx="2353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Apache Flink</a:t>
            </a:r>
            <a:endParaRPr kumimoji="1" lang="zh-CN" altLang="en-US" sz="3200" b="1" dirty="0">
              <a:solidFill>
                <a:schemeClr val="bg1"/>
              </a:solidFill>
              <a:latin typeface="Space Grotesk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97B5D6-4077-E2D1-4DA0-CA5D8B18EC3C}"/>
              </a:ext>
            </a:extLst>
          </p:cNvPr>
          <p:cNvSpPr/>
          <p:nvPr/>
        </p:nvSpPr>
        <p:spPr>
          <a:xfrm>
            <a:off x="5957721" y="3696249"/>
            <a:ext cx="276557" cy="230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3EA636-1709-BD88-7006-8F4EF8C55816}"/>
              </a:ext>
            </a:extLst>
          </p:cNvPr>
          <p:cNvSpPr txBox="1"/>
          <p:nvPr/>
        </p:nvSpPr>
        <p:spPr>
          <a:xfrm>
            <a:off x="9047454" y="2138082"/>
            <a:ext cx="1343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kumimoji="1" sz="11500" b="1">
                <a:gradFill flip="none" rotWithShape="1">
                  <a:gsLst>
                    <a:gs pos="15000">
                      <a:schemeClr val="bg1">
                        <a:alpha val="35000"/>
                      </a:schemeClr>
                    </a:gs>
                    <a:gs pos="75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altLang="zh-CN" sz="7200" dirty="0">
                <a:gradFill flip="none" rotWithShape="1">
                  <a:gsLst>
                    <a:gs pos="15000">
                      <a:schemeClr val="accent1"/>
                    </a:gs>
                    <a:gs pos="75000">
                      <a:schemeClr val="accent1"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03</a:t>
            </a:r>
            <a:endParaRPr lang="zh-CN" altLang="en-US" sz="7200" dirty="0">
              <a:gradFill flip="none" rotWithShape="1">
                <a:gsLst>
                  <a:gs pos="15000">
                    <a:schemeClr val="accent1"/>
                  </a:gs>
                  <a:gs pos="75000">
                    <a:schemeClr val="accent1"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01F241-99F2-E4A9-344F-C597A7152302}"/>
              </a:ext>
            </a:extLst>
          </p:cNvPr>
          <p:cNvSpPr txBox="1"/>
          <p:nvPr/>
        </p:nvSpPr>
        <p:spPr>
          <a:xfrm>
            <a:off x="8253364" y="3115656"/>
            <a:ext cx="2931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Implementation</a:t>
            </a:r>
            <a:endParaRPr kumimoji="1" lang="zh-CN" altLang="en-US" sz="3200" b="1" dirty="0">
              <a:solidFill>
                <a:schemeClr val="bg1"/>
              </a:solidFill>
              <a:latin typeface="Space Grotesk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B885B3B-F182-D522-2EF6-902AA3F03E10}"/>
              </a:ext>
            </a:extLst>
          </p:cNvPr>
          <p:cNvSpPr/>
          <p:nvPr/>
        </p:nvSpPr>
        <p:spPr>
          <a:xfrm>
            <a:off x="9580994" y="3696249"/>
            <a:ext cx="276557" cy="230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2002977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90AB8-F68B-7127-8474-84FB2E42E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7E92F9B4-6F1C-8E5D-897F-5F4483F98E89}"/>
              </a:ext>
            </a:extLst>
          </p:cNvPr>
          <p:cNvSpPr txBox="1"/>
          <p:nvPr/>
        </p:nvSpPr>
        <p:spPr>
          <a:xfrm>
            <a:off x="3869654" y="2961970"/>
            <a:ext cx="4452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ID" altLang="zh-CN" sz="48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Evolution of LLM</a:t>
            </a:r>
            <a:endParaRPr kumimoji="1" lang="zh-CN" altLang="en-US" sz="4800" b="1" dirty="0">
              <a:solidFill>
                <a:schemeClr val="bg1"/>
              </a:solidFill>
              <a:latin typeface="Space Grotesk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B21B8DC-E27E-CC82-C1D5-AF689BCEF565}"/>
              </a:ext>
            </a:extLst>
          </p:cNvPr>
          <p:cNvSpPr txBox="1"/>
          <p:nvPr/>
        </p:nvSpPr>
        <p:spPr>
          <a:xfrm>
            <a:off x="800959" y="4042952"/>
            <a:ext cx="105900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ID" altLang="zh-CN" sz="2400" dirty="0">
                <a:solidFill>
                  <a:schemeClr val="bg1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The growth of LLMs in the market has been rapid, driven by advancements </a:t>
            </a:r>
          </a:p>
          <a:p>
            <a:pPr algn="ctr"/>
            <a:r>
              <a:rPr kumimoji="1" lang="en-ID" altLang="zh-CN" sz="2400" dirty="0">
                <a:solidFill>
                  <a:schemeClr val="bg1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in AI research and increasing demand for automation, natural language processing, </a:t>
            </a:r>
          </a:p>
          <a:p>
            <a:pPr algn="ctr"/>
            <a:r>
              <a:rPr kumimoji="1" lang="en-ID" altLang="zh-CN" sz="2400" dirty="0">
                <a:solidFill>
                  <a:schemeClr val="bg1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and intelligent data analysis across industries.</a:t>
            </a:r>
            <a:endParaRPr kumimoji="1" lang="zh-CN" altLang="en-US" sz="2400" dirty="0">
              <a:solidFill>
                <a:schemeClr val="bg1"/>
              </a:solidFill>
              <a:latin typeface="Space Grotesk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820B12-ECDF-0B46-A430-E8B4EED6A32E}"/>
              </a:ext>
            </a:extLst>
          </p:cNvPr>
          <p:cNvSpPr txBox="1"/>
          <p:nvPr/>
        </p:nvSpPr>
        <p:spPr>
          <a:xfrm>
            <a:off x="5326398" y="1617396"/>
            <a:ext cx="15392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9600" b="1" dirty="0">
                <a:gradFill flip="none" rotWithShape="1">
                  <a:gsLst>
                    <a:gs pos="15000">
                      <a:schemeClr val="tx2"/>
                    </a:gs>
                    <a:gs pos="75000">
                      <a:schemeClr val="tx2">
                        <a:alpha val="0"/>
                      </a:schemeClr>
                    </a:gs>
                  </a:gsLst>
                  <a:lin ang="5400000" scaled="0"/>
                  <a:tileRect/>
                </a:gradFill>
                <a:latin typeface="Space Grotesk" pitchFamily="2" charset="0"/>
                <a:cs typeface="Space Grotesk" pitchFamily="2" charset="0"/>
              </a:rPr>
              <a:t>01</a:t>
            </a:r>
            <a:endParaRPr kumimoji="1" lang="zh-CN" altLang="en-US" sz="9600" b="1" dirty="0">
              <a:gradFill flip="none" rotWithShape="1">
                <a:gsLst>
                  <a:gs pos="15000">
                    <a:schemeClr val="tx2"/>
                  </a:gs>
                  <a:gs pos="75000">
                    <a:schemeClr val="tx2">
                      <a:alpha val="0"/>
                    </a:schemeClr>
                  </a:gs>
                </a:gsLst>
                <a:lin ang="5400000" scaled="0"/>
                <a:tileRect/>
              </a:gradFill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D128675-0D90-1249-0645-207A652D8B06}"/>
              </a:ext>
            </a:extLst>
          </p:cNvPr>
          <p:cNvSpPr/>
          <p:nvPr/>
        </p:nvSpPr>
        <p:spPr>
          <a:xfrm>
            <a:off x="5840744" y="3825111"/>
            <a:ext cx="510511" cy="446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381315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5048F7-6F1D-8E03-C4C4-3E2972D07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33FAF29-5D6E-4D30-98A0-E8FFF75E13AA.mp4">
            <a:hlinkClick r:id="" action="ppaction://media"/>
            <a:extLst>
              <a:ext uri="{FF2B5EF4-FFF2-40B4-BE49-F238E27FC236}">
                <a16:creationId xmlns:a16="http://schemas.microsoft.com/office/drawing/2014/main" id="{6A0434B6-185B-5A4E-86BF-F89CDDB4E8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4580" r="14616"/>
          <a:stretch/>
        </p:blipFill>
        <p:spPr>
          <a:xfrm>
            <a:off x="2270566" y="803120"/>
            <a:ext cx="7650867" cy="58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2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CDB86-E7DF-403F-2108-C734536DB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2">
            <a:extLst>
              <a:ext uri="{FF2B5EF4-FFF2-40B4-BE49-F238E27FC236}">
                <a16:creationId xmlns:a16="http://schemas.microsoft.com/office/drawing/2014/main" id="{4F0C17BA-157E-1B8B-7503-3E8B7653417F}"/>
              </a:ext>
            </a:extLst>
          </p:cNvPr>
          <p:cNvSpPr/>
          <p:nvPr/>
        </p:nvSpPr>
        <p:spPr>
          <a:xfrm rot="10800000">
            <a:off x="1318700" y="2214150"/>
            <a:ext cx="1416219" cy="1416219"/>
          </a:xfrm>
          <a:prstGeom prst="ellipse">
            <a:avLst/>
          </a:prstGeom>
          <a:gradFill flip="none" rotWithShape="1">
            <a:gsLst>
              <a:gs pos="67000">
                <a:schemeClr val="tx2">
                  <a:alpha val="0"/>
                </a:schemeClr>
              </a:gs>
              <a:gs pos="100000">
                <a:schemeClr val="tx2">
                  <a:alpha val="69986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58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F70D38-B88F-5D37-1B05-830D9A082A95}"/>
              </a:ext>
            </a:extLst>
          </p:cNvPr>
          <p:cNvSpPr txBox="1"/>
          <p:nvPr/>
        </p:nvSpPr>
        <p:spPr>
          <a:xfrm>
            <a:off x="3991816" y="610813"/>
            <a:ext cx="4409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kumimoji="1" sz="3600" b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r>
              <a:rPr lang="en-US" altLang="zh-CN" dirty="0">
                <a:latin typeface="Space Grotesk"/>
              </a:rPr>
              <a:t>Generative AI Journey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103CC48A-1CF2-50AF-BB2A-C119A866D379}"/>
              </a:ext>
            </a:extLst>
          </p:cNvPr>
          <p:cNvSpPr/>
          <p:nvPr/>
        </p:nvSpPr>
        <p:spPr>
          <a:xfrm>
            <a:off x="1236275" y="2131726"/>
            <a:ext cx="1581070" cy="1581069"/>
          </a:xfrm>
          <a:prstGeom prst="ellipse">
            <a:avLst/>
          </a:prstGeom>
          <a:gradFill flip="none" rotWithShape="1">
            <a:gsLst>
              <a:gs pos="90000">
                <a:schemeClr val="tx2">
                  <a:alpha val="0"/>
                </a:schemeClr>
              </a:gs>
              <a:gs pos="100000">
                <a:schemeClr val="tx2">
                  <a:alpha val="29963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22CB8CB-438B-F9DC-AFAC-823385BF8F63}"/>
              </a:ext>
            </a:extLst>
          </p:cNvPr>
          <p:cNvSpPr/>
          <p:nvPr/>
        </p:nvSpPr>
        <p:spPr>
          <a:xfrm>
            <a:off x="5305465" y="2156101"/>
            <a:ext cx="1581070" cy="1581069"/>
          </a:xfrm>
          <a:prstGeom prst="ellipse">
            <a:avLst/>
          </a:prstGeom>
          <a:gradFill flip="none" rotWithShape="1">
            <a:gsLst>
              <a:gs pos="90000">
                <a:srgbClr val="4EB5FF">
                  <a:alpha val="0"/>
                </a:srgbClr>
              </a:gs>
              <a:gs pos="100000">
                <a:srgbClr val="4EB5FF">
                  <a:alpha val="29931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DF02EB-E606-58BF-0C2B-B3133DE56F5C}"/>
              </a:ext>
            </a:extLst>
          </p:cNvPr>
          <p:cNvSpPr/>
          <p:nvPr/>
        </p:nvSpPr>
        <p:spPr>
          <a:xfrm rot="10800000">
            <a:off x="5387891" y="2238527"/>
            <a:ext cx="1416219" cy="1416219"/>
          </a:xfrm>
          <a:prstGeom prst="ellipse">
            <a:avLst/>
          </a:prstGeom>
          <a:gradFill flip="none" rotWithShape="1">
            <a:gsLst>
              <a:gs pos="67000">
                <a:srgbClr val="4EB5FF">
                  <a:alpha val="0"/>
                </a:srgbClr>
              </a:gs>
              <a:gs pos="100000">
                <a:srgbClr val="4EB5FF">
                  <a:alpha val="70125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5875">
            <a:solidFill>
              <a:srgbClr val="4EB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E84533F-9071-1D1C-422B-83C1CBA87EA5}"/>
              </a:ext>
            </a:extLst>
          </p:cNvPr>
          <p:cNvSpPr/>
          <p:nvPr/>
        </p:nvSpPr>
        <p:spPr>
          <a:xfrm>
            <a:off x="8915803" y="2131726"/>
            <a:ext cx="1581070" cy="1581069"/>
          </a:xfrm>
          <a:prstGeom prst="ellipse">
            <a:avLst/>
          </a:prstGeom>
          <a:gradFill flip="none" rotWithShape="1">
            <a:gsLst>
              <a:gs pos="90000">
                <a:srgbClr val="04D082">
                  <a:alpha val="0"/>
                </a:srgbClr>
              </a:gs>
              <a:gs pos="100000">
                <a:srgbClr val="04D082">
                  <a:alpha val="29974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5909A06-19FE-8598-04D6-D8A061277FAE}"/>
              </a:ext>
            </a:extLst>
          </p:cNvPr>
          <p:cNvSpPr txBox="1"/>
          <p:nvPr/>
        </p:nvSpPr>
        <p:spPr>
          <a:xfrm>
            <a:off x="4965689" y="3972213"/>
            <a:ext cx="2260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MY" sz="2400" dirty="0">
                <a:solidFill>
                  <a:schemeClr val="bg1"/>
                </a:solidFill>
                <a:latin typeface="Space Grotesk"/>
                <a:ea typeface="Alibaba PuHuiTi 2.0 65 Medium" pitchFamily="18" charset="-122"/>
              </a:rPr>
              <a:t>Experimentation</a:t>
            </a:r>
            <a:endParaRPr kumimoji="1" lang="zh-CN" altLang="en-US" sz="2400" dirty="0">
              <a:solidFill>
                <a:schemeClr val="bg1"/>
              </a:solidFill>
              <a:latin typeface="Space Grotesk"/>
              <a:ea typeface="Alibaba PuHuiTi 2.0 65 Medium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7CB321-7244-D6B6-8107-53F483A6A8E4}"/>
              </a:ext>
            </a:extLst>
          </p:cNvPr>
          <p:cNvSpPr txBox="1"/>
          <p:nvPr/>
        </p:nvSpPr>
        <p:spPr>
          <a:xfrm>
            <a:off x="4718090" y="4568155"/>
            <a:ext cx="2755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MY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Developers actively explore</a:t>
            </a:r>
          </a:p>
          <a:p>
            <a:pPr algn="ctr"/>
            <a:r>
              <a:rPr kumimoji="1" lang="en-MY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LLM &amp; Generative AI</a:t>
            </a:r>
          </a:p>
          <a:p>
            <a:pPr algn="ctr"/>
            <a:r>
              <a:rPr kumimoji="1" lang="en-MY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models.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FC9CBDB-322E-D3CA-A5C0-B607DB605AFA}"/>
              </a:ext>
            </a:extLst>
          </p:cNvPr>
          <p:cNvSpPr txBox="1"/>
          <p:nvPr/>
        </p:nvSpPr>
        <p:spPr>
          <a:xfrm>
            <a:off x="1264088" y="3972213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Explosion</a:t>
            </a:r>
            <a:endParaRPr kumimoji="1" lang="zh-CN" altLang="en-US" sz="2400" dirty="0">
              <a:solidFill>
                <a:schemeClr val="bg1"/>
              </a:solidFill>
              <a:latin typeface="Space Grotesk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920BD59-91C6-ECAB-A5BB-4DD247A7A234}"/>
              </a:ext>
            </a:extLst>
          </p:cNvPr>
          <p:cNvSpPr txBox="1"/>
          <p:nvPr/>
        </p:nvSpPr>
        <p:spPr>
          <a:xfrm>
            <a:off x="340962" y="4597388"/>
            <a:ext cx="3436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MY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Announcement of ChatGPT sparks rapid adoption, reaching</a:t>
            </a:r>
          </a:p>
          <a:p>
            <a:pPr algn="ctr"/>
            <a:r>
              <a:rPr kumimoji="1" lang="en-MY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over 100 million users.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36378C7-BA4F-356C-5574-FA0AC6BB543A}"/>
              </a:ext>
            </a:extLst>
          </p:cNvPr>
          <p:cNvSpPr txBox="1"/>
          <p:nvPr/>
        </p:nvSpPr>
        <p:spPr>
          <a:xfrm>
            <a:off x="8632262" y="3972213"/>
            <a:ext cx="236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MY" sz="2400" dirty="0">
                <a:solidFill>
                  <a:schemeClr val="bg1"/>
                </a:solidFill>
                <a:latin typeface="Space Grotesk"/>
                <a:ea typeface="Alibaba PuHuiTi 2.0 65 Medium" pitchFamily="18" charset="-122"/>
              </a:rPr>
              <a:t>Production Phase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6407FA8-EC01-51B1-34E3-75D48C2B288D}"/>
              </a:ext>
            </a:extLst>
          </p:cNvPr>
          <p:cNvSpPr txBox="1"/>
          <p:nvPr/>
        </p:nvSpPr>
        <p:spPr>
          <a:xfrm>
            <a:off x="8130587" y="4597388"/>
            <a:ext cx="3372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MY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Enterprises allocate budgets and</a:t>
            </a:r>
          </a:p>
          <a:p>
            <a:pPr algn="ctr"/>
            <a:r>
              <a:rPr kumimoji="1" lang="en-MY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formalize Generative AI use cases,</a:t>
            </a:r>
          </a:p>
          <a:p>
            <a:pPr algn="ctr"/>
            <a:r>
              <a:rPr kumimoji="1" lang="en-MY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defining KPIs to measure success.</a:t>
            </a:r>
            <a:endParaRPr kumimoji="1" lang="zh-CN" altLang="en-US" dirty="0">
              <a:solidFill>
                <a:schemeClr val="bg1"/>
              </a:solidFill>
              <a:latin typeface="Space Grotesk"/>
              <a:ea typeface="Alibaba PuHuiTi 2.0 55 Regular" pitchFamily="18" charset="-122"/>
            </a:endParaRPr>
          </a:p>
        </p:txBody>
      </p:sp>
      <p:pic>
        <p:nvPicPr>
          <p:cNvPr id="4" name="Google Shape;4575;g26bef7a22eb_0_0">
            <a:extLst>
              <a:ext uri="{FF2B5EF4-FFF2-40B4-BE49-F238E27FC236}">
                <a16:creationId xmlns:a16="http://schemas.microsoft.com/office/drawing/2014/main" id="{0C3BFE16-9BAE-A24E-D66E-849D5686F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682" r="25215"/>
          <a:stretch/>
        </p:blipFill>
        <p:spPr>
          <a:xfrm>
            <a:off x="1601331" y="2265952"/>
            <a:ext cx="916238" cy="105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FCE6AF-6D7D-CAD7-634C-D18DD27C24F3}"/>
              </a:ext>
            </a:extLst>
          </p:cNvPr>
          <p:cNvSpPr txBox="1"/>
          <p:nvPr/>
        </p:nvSpPr>
        <p:spPr>
          <a:xfrm>
            <a:off x="1695127" y="3232970"/>
            <a:ext cx="728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dirty="0">
                <a:solidFill>
                  <a:schemeClr val="bg1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2022</a:t>
            </a:r>
            <a:endParaRPr lang="en-US" b="1" dirty="0"/>
          </a:p>
        </p:txBody>
      </p:sp>
      <p:sp>
        <p:nvSpPr>
          <p:cNvPr id="34" name="任意形状 44">
            <a:extLst>
              <a:ext uri="{FF2B5EF4-FFF2-40B4-BE49-F238E27FC236}">
                <a16:creationId xmlns:a16="http://schemas.microsoft.com/office/drawing/2014/main" id="{9AF74ABF-519B-5E1A-A1F3-CE3E67F91A7A}"/>
              </a:ext>
            </a:extLst>
          </p:cNvPr>
          <p:cNvSpPr>
            <a:spLocks noChangeAspect="1"/>
          </p:cNvSpPr>
          <p:nvPr/>
        </p:nvSpPr>
        <p:spPr>
          <a:xfrm>
            <a:off x="5792733" y="2450203"/>
            <a:ext cx="606533" cy="684000"/>
          </a:xfrm>
          <a:custGeom>
            <a:avLst/>
            <a:gdLst>
              <a:gd name="connsiteX0" fmla="*/ 81386 w 606533"/>
              <a:gd name="connsiteY0" fmla="*/ 0 h 684000"/>
              <a:gd name="connsiteX1" fmla="*/ 525147 w 606533"/>
              <a:gd name="connsiteY1" fmla="*/ 0 h 684000"/>
              <a:gd name="connsiteX2" fmla="*/ 606533 w 606533"/>
              <a:gd name="connsiteY2" fmla="*/ 80186 h 684000"/>
              <a:gd name="connsiteX3" fmla="*/ 606533 w 606533"/>
              <a:gd name="connsiteY3" fmla="*/ 287426 h 684000"/>
              <a:gd name="connsiteX4" fmla="*/ 584377 w 606533"/>
              <a:gd name="connsiteY4" fmla="*/ 309256 h 684000"/>
              <a:gd name="connsiteX5" fmla="*/ 562220 w 606533"/>
              <a:gd name="connsiteY5" fmla="*/ 287426 h 684000"/>
              <a:gd name="connsiteX6" fmla="*/ 562220 w 606533"/>
              <a:gd name="connsiteY6" fmla="*/ 80186 h 684000"/>
              <a:gd name="connsiteX7" fmla="*/ 525147 w 606533"/>
              <a:gd name="connsiteY7" fmla="*/ 43660 h 684000"/>
              <a:gd name="connsiteX8" fmla="*/ 81386 w 606533"/>
              <a:gd name="connsiteY8" fmla="*/ 43660 h 684000"/>
              <a:gd name="connsiteX9" fmla="*/ 44314 w 606533"/>
              <a:gd name="connsiteY9" fmla="*/ 80186 h 684000"/>
              <a:gd name="connsiteX10" fmla="*/ 44314 w 606533"/>
              <a:gd name="connsiteY10" fmla="*/ 603814 h 684000"/>
              <a:gd name="connsiteX11" fmla="*/ 81386 w 606533"/>
              <a:gd name="connsiteY11" fmla="*/ 640341 h 684000"/>
              <a:gd name="connsiteX12" fmla="*/ 258493 w 606533"/>
              <a:gd name="connsiteY12" fmla="*/ 640341 h 684000"/>
              <a:gd name="connsiteX13" fmla="*/ 280650 w 606533"/>
              <a:gd name="connsiteY13" fmla="*/ 662171 h 684000"/>
              <a:gd name="connsiteX14" fmla="*/ 258493 w 606533"/>
              <a:gd name="connsiteY14" fmla="*/ 684000 h 684000"/>
              <a:gd name="connsiteX15" fmla="*/ 81386 w 606533"/>
              <a:gd name="connsiteY15" fmla="*/ 684000 h 684000"/>
              <a:gd name="connsiteX16" fmla="*/ 0 w 606533"/>
              <a:gd name="connsiteY16" fmla="*/ 603814 h 684000"/>
              <a:gd name="connsiteX17" fmla="*/ 0 w 606533"/>
              <a:gd name="connsiteY17" fmla="*/ 80186 h 684000"/>
              <a:gd name="connsiteX18" fmla="*/ 81386 w 606533"/>
              <a:gd name="connsiteY18" fmla="*/ 0 h 6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06533" h="684000">
                <a:moveTo>
                  <a:pt x="81386" y="0"/>
                </a:moveTo>
                <a:lnTo>
                  <a:pt x="525147" y="0"/>
                </a:lnTo>
                <a:cubicBezTo>
                  <a:pt x="570025" y="0"/>
                  <a:pt x="606533" y="35971"/>
                  <a:pt x="606533" y="80186"/>
                </a:cubicBezTo>
                <a:lnTo>
                  <a:pt x="606533" y="287426"/>
                </a:lnTo>
                <a:cubicBezTo>
                  <a:pt x="606533" y="299482"/>
                  <a:pt x="596615" y="309256"/>
                  <a:pt x="584377" y="309256"/>
                </a:cubicBezTo>
                <a:cubicBezTo>
                  <a:pt x="572140" y="309256"/>
                  <a:pt x="562220" y="299482"/>
                  <a:pt x="562220" y="287426"/>
                </a:cubicBezTo>
                <a:lnTo>
                  <a:pt x="562220" y="80186"/>
                </a:lnTo>
                <a:cubicBezTo>
                  <a:pt x="562220" y="60045"/>
                  <a:pt x="545589" y="43660"/>
                  <a:pt x="525147" y="43660"/>
                </a:cubicBezTo>
                <a:lnTo>
                  <a:pt x="81386" y="43660"/>
                </a:lnTo>
                <a:cubicBezTo>
                  <a:pt x="60942" y="43660"/>
                  <a:pt x="44314" y="60046"/>
                  <a:pt x="44314" y="80186"/>
                </a:cubicBezTo>
                <a:lnTo>
                  <a:pt x="44314" y="603814"/>
                </a:lnTo>
                <a:cubicBezTo>
                  <a:pt x="44314" y="623955"/>
                  <a:pt x="60945" y="640341"/>
                  <a:pt x="81386" y="640341"/>
                </a:cubicBezTo>
                <a:lnTo>
                  <a:pt x="258493" y="640341"/>
                </a:lnTo>
                <a:cubicBezTo>
                  <a:pt x="270730" y="640341"/>
                  <a:pt x="280650" y="650114"/>
                  <a:pt x="280650" y="662171"/>
                </a:cubicBezTo>
                <a:cubicBezTo>
                  <a:pt x="280650" y="674227"/>
                  <a:pt x="270730" y="684000"/>
                  <a:pt x="258493" y="684000"/>
                </a:cubicBezTo>
                <a:lnTo>
                  <a:pt x="81386" y="684000"/>
                </a:lnTo>
                <a:cubicBezTo>
                  <a:pt x="36510" y="684000"/>
                  <a:pt x="0" y="648029"/>
                  <a:pt x="0" y="603814"/>
                </a:cubicBezTo>
                <a:lnTo>
                  <a:pt x="0" y="80186"/>
                </a:lnTo>
                <a:cubicBezTo>
                  <a:pt x="0" y="35971"/>
                  <a:pt x="36510" y="0"/>
                  <a:pt x="813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400"/>
          </a:p>
        </p:txBody>
      </p:sp>
      <p:sp>
        <p:nvSpPr>
          <p:cNvPr id="35" name="任意形状 24">
            <a:extLst>
              <a:ext uri="{FF2B5EF4-FFF2-40B4-BE49-F238E27FC236}">
                <a16:creationId xmlns:a16="http://schemas.microsoft.com/office/drawing/2014/main" id="{D45C3C97-2B56-06E7-39D4-21D6E2BFC861}"/>
              </a:ext>
            </a:extLst>
          </p:cNvPr>
          <p:cNvSpPr>
            <a:spLocks noChangeAspect="1"/>
          </p:cNvSpPr>
          <p:nvPr/>
        </p:nvSpPr>
        <p:spPr>
          <a:xfrm>
            <a:off x="5933056" y="2595734"/>
            <a:ext cx="340390" cy="43660"/>
          </a:xfrm>
          <a:custGeom>
            <a:avLst/>
            <a:gdLst>
              <a:gd name="connsiteX0" fmla="*/ 0 w 340390"/>
              <a:gd name="connsiteY0" fmla="*/ 0 h 43660"/>
              <a:gd name="connsiteX1" fmla="*/ 340390 w 340390"/>
              <a:gd name="connsiteY1" fmla="*/ 0 h 43660"/>
              <a:gd name="connsiteX2" fmla="*/ 340390 w 340390"/>
              <a:gd name="connsiteY2" fmla="*/ 43660 h 43660"/>
              <a:gd name="connsiteX3" fmla="*/ 0 w 340390"/>
              <a:gd name="connsiteY3" fmla="*/ 43660 h 43660"/>
              <a:gd name="connsiteX4" fmla="*/ 0 w 340390"/>
              <a:gd name="connsiteY4" fmla="*/ 0 h 4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390" h="43660">
                <a:moveTo>
                  <a:pt x="0" y="0"/>
                </a:moveTo>
                <a:lnTo>
                  <a:pt x="340390" y="0"/>
                </a:lnTo>
                <a:lnTo>
                  <a:pt x="340390" y="43660"/>
                </a:lnTo>
                <a:lnTo>
                  <a:pt x="0" y="4366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400"/>
          </a:p>
        </p:txBody>
      </p:sp>
      <p:sp>
        <p:nvSpPr>
          <p:cNvPr id="36" name="任意形状 15">
            <a:extLst>
              <a:ext uri="{FF2B5EF4-FFF2-40B4-BE49-F238E27FC236}">
                <a16:creationId xmlns:a16="http://schemas.microsoft.com/office/drawing/2014/main" id="{230D7573-2AB1-BA10-0AC5-B673EFA27C3A}"/>
              </a:ext>
            </a:extLst>
          </p:cNvPr>
          <p:cNvSpPr>
            <a:spLocks noChangeAspect="1"/>
          </p:cNvSpPr>
          <p:nvPr/>
        </p:nvSpPr>
        <p:spPr>
          <a:xfrm>
            <a:off x="5933056" y="2770376"/>
            <a:ext cx="227814" cy="43659"/>
          </a:xfrm>
          <a:custGeom>
            <a:avLst/>
            <a:gdLst>
              <a:gd name="connsiteX0" fmla="*/ 0 w 227814"/>
              <a:gd name="connsiteY0" fmla="*/ 0 h 43659"/>
              <a:gd name="connsiteX1" fmla="*/ 227814 w 227814"/>
              <a:gd name="connsiteY1" fmla="*/ 0 h 43659"/>
              <a:gd name="connsiteX2" fmla="*/ 227814 w 227814"/>
              <a:gd name="connsiteY2" fmla="*/ 43659 h 43659"/>
              <a:gd name="connsiteX3" fmla="*/ 0 w 227814"/>
              <a:gd name="connsiteY3" fmla="*/ 43659 h 43659"/>
              <a:gd name="connsiteX4" fmla="*/ 0 w 227814"/>
              <a:gd name="connsiteY4" fmla="*/ 0 h 43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814" h="43659">
                <a:moveTo>
                  <a:pt x="0" y="0"/>
                </a:moveTo>
                <a:lnTo>
                  <a:pt x="227814" y="0"/>
                </a:lnTo>
                <a:lnTo>
                  <a:pt x="227814" y="43659"/>
                </a:lnTo>
                <a:lnTo>
                  <a:pt x="0" y="4365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400"/>
          </a:p>
        </p:txBody>
      </p:sp>
      <p:sp>
        <p:nvSpPr>
          <p:cNvPr id="37" name="任意形状 13">
            <a:extLst>
              <a:ext uri="{FF2B5EF4-FFF2-40B4-BE49-F238E27FC236}">
                <a16:creationId xmlns:a16="http://schemas.microsoft.com/office/drawing/2014/main" id="{9E631720-527A-068D-DD34-1DCEB991A47C}"/>
              </a:ext>
            </a:extLst>
          </p:cNvPr>
          <p:cNvSpPr>
            <a:spLocks noChangeAspect="1"/>
          </p:cNvSpPr>
          <p:nvPr/>
        </p:nvSpPr>
        <p:spPr>
          <a:xfrm>
            <a:off x="6139506" y="2819780"/>
            <a:ext cx="304109" cy="313401"/>
          </a:xfrm>
          <a:custGeom>
            <a:avLst/>
            <a:gdLst>
              <a:gd name="connsiteX0" fmla="*/ 128520 w 304109"/>
              <a:gd name="connsiteY0" fmla="*/ 0 h 313401"/>
              <a:gd name="connsiteX1" fmla="*/ 257034 w 304109"/>
              <a:gd name="connsiteY1" fmla="*/ 126621 h 313401"/>
              <a:gd name="connsiteX2" fmla="*/ 230282 w 304109"/>
              <a:gd name="connsiteY2" fmla="*/ 203981 h 313401"/>
              <a:gd name="connsiteX3" fmla="*/ 227386 w 304109"/>
              <a:gd name="connsiteY3" fmla="*/ 206936 h 313401"/>
              <a:gd name="connsiteX4" fmla="*/ 297619 w 304109"/>
              <a:gd name="connsiteY4" fmla="*/ 276135 h 313401"/>
              <a:gd name="connsiteX5" fmla="*/ 297619 w 304109"/>
              <a:gd name="connsiteY5" fmla="*/ 307007 h 313401"/>
              <a:gd name="connsiteX6" fmla="*/ 281954 w 304109"/>
              <a:gd name="connsiteY6" fmla="*/ 313401 h 313401"/>
              <a:gd name="connsiteX7" fmla="*/ 266284 w 304109"/>
              <a:gd name="connsiteY7" fmla="*/ 307007 h 313401"/>
              <a:gd name="connsiteX8" fmla="*/ 192462 w 304109"/>
              <a:gd name="connsiteY8" fmla="*/ 234275 h 313401"/>
              <a:gd name="connsiteX9" fmla="*/ 172138 w 304109"/>
              <a:gd name="connsiteY9" fmla="*/ 245715 h 313401"/>
              <a:gd name="connsiteX10" fmla="*/ 128520 w 304109"/>
              <a:gd name="connsiteY10" fmla="*/ 253243 h 313401"/>
              <a:gd name="connsiteX11" fmla="*/ 0 w 304109"/>
              <a:gd name="connsiteY11" fmla="*/ 126621 h 313401"/>
              <a:gd name="connsiteX12" fmla="*/ 128520 w 304109"/>
              <a:gd name="connsiteY12" fmla="*/ 0 h 313401"/>
              <a:gd name="connsiteX13" fmla="*/ 128520 w 304109"/>
              <a:gd name="connsiteY13" fmla="*/ 43660 h 313401"/>
              <a:gd name="connsiteX14" fmla="*/ 44316 w 304109"/>
              <a:gd name="connsiteY14" fmla="*/ 126621 h 313401"/>
              <a:gd name="connsiteX15" fmla="*/ 128520 w 304109"/>
              <a:gd name="connsiteY15" fmla="*/ 209583 h 313401"/>
              <a:gd name="connsiteX16" fmla="*/ 182260 w 304109"/>
              <a:gd name="connsiteY16" fmla="*/ 190494 h 313401"/>
              <a:gd name="connsiteX17" fmla="*/ 212723 w 304109"/>
              <a:gd name="connsiteY17" fmla="*/ 126621 h 313401"/>
              <a:gd name="connsiteX18" fmla="*/ 128520 w 304109"/>
              <a:gd name="connsiteY18" fmla="*/ 43660 h 31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4109" h="313401">
                <a:moveTo>
                  <a:pt x="128520" y="0"/>
                </a:moveTo>
                <a:cubicBezTo>
                  <a:pt x="199382" y="0"/>
                  <a:pt x="257034" y="56802"/>
                  <a:pt x="257034" y="126621"/>
                </a:cubicBezTo>
                <a:cubicBezTo>
                  <a:pt x="257034" y="154960"/>
                  <a:pt x="247508" y="182028"/>
                  <a:pt x="230282" y="203981"/>
                </a:cubicBezTo>
                <a:lnTo>
                  <a:pt x="227386" y="206936"/>
                </a:lnTo>
                <a:lnTo>
                  <a:pt x="297619" y="276135"/>
                </a:lnTo>
                <a:cubicBezTo>
                  <a:pt x="306273" y="284661"/>
                  <a:pt x="306273" y="298482"/>
                  <a:pt x="297619" y="307007"/>
                </a:cubicBezTo>
                <a:cubicBezTo>
                  <a:pt x="293469" y="311107"/>
                  <a:pt x="287829" y="313408"/>
                  <a:pt x="281954" y="313401"/>
                </a:cubicBezTo>
                <a:cubicBezTo>
                  <a:pt x="276074" y="313408"/>
                  <a:pt x="270438" y="311107"/>
                  <a:pt x="266284" y="307007"/>
                </a:cubicBezTo>
                <a:lnTo>
                  <a:pt x="192462" y="234275"/>
                </a:lnTo>
                <a:lnTo>
                  <a:pt x="172138" y="245715"/>
                </a:lnTo>
                <a:cubicBezTo>
                  <a:pt x="158239" y="250655"/>
                  <a:pt x="143476" y="253243"/>
                  <a:pt x="128520" y="253243"/>
                </a:cubicBezTo>
                <a:cubicBezTo>
                  <a:pt x="57652" y="253243"/>
                  <a:pt x="0" y="196441"/>
                  <a:pt x="0" y="126621"/>
                </a:cubicBezTo>
                <a:cubicBezTo>
                  <a:pt x="0" y="56802"/>
                  <a:pt x="57652" y="0"/>
                  <a:pt x="128520" y="0"/>
                </a:cubicBezTo>
                <a:close/>
                <a:moveTo>
                  <a:pt x="128520" y="43660"/>
                </a:moveTo>
                <a:cubicBezTo>
                  <a:pt x="82089" y="43660"/>
                  <a:pt x="44316" y="80876"/>
                  <a:pt x="44316" y="126621"/>
                </a:cubicBezTo>
                <a:cubicBezTo>
                  <a:pt x="44316" y="172366"/>
                  <a:pt x="82089" y="209583"/>
                  <a:pt x="128520" y="209583"/>
                </a:cubicBezTo>
                <a:cubicBezTo>
                  <a:pt x="148122" y="209583"/>
                  <a:pt x="167207" y="202804"/>
                  <a:pt x="182260" y="190494"/>
                </a:cubicBezTo>
                <a:cubicBezTo>
                  <a:pt x="201619" y="174659"/>
                  <a:pt x="212723" y="151379"/>
                  <a:pt x="212723" y="126621"/>
                </a:cubicBezTo>
                <a:cubicBezTo>
                  <a:pt x="212723" y="80876"/>
                  <a:pt x="174946" y="43660"/>
                  <a:pt x="128520" y="4366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8F6822-AC59-7979-3938-E2CEAF74D488}"/>
              </a:ext>
            </a:extLst>
          </p:cNvPr>
          <p:cNvSpPr txBox="1"/>
          <p:nvPr/>
        </p:nvSpPr>
        <p:spPr>
          <a:xfrm>
            <a:off x="5758121" y="3203831"/>
            <a:ext cx="728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dirty="0">
                <a:solidFill>
                  <a:schemeClr val="bg1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2023</a:t>
            </a:r>
            <a:endParaRPr 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ED9FB3-8087-1273-9FC6-BB79CA1AEBF1}"/>
              </a:ext>
            </a:extLst>
          </p:cNvPr>
          <p:cNvSpPr txBox="1"/>
          <p:nvPr/>
        </p:nvSpPr>
        <p:spPr>
          <a:xfrm>
            <a:off x="9374655" y="3197911"/>
            <a:ext cx="728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b="1" dirty="0">
                <a:solidFill>
                  <a:schemeClr val="bg1"/>
                </a:solidFill>
                <a:latin typeface="Space Grotesk"/>
                <a:ea typeface="Alibaba PuHuiTi 2.0 65 Medium" pitchFamily="18" charset="-122"/>
                <a:cs typeface="Alibaba PuHuiTi 2.0 65 Medium" pitchFamily="18" charset="-122"/>
              </a:rPr>
              <a:t>2024</a:t>
            </a:r>
            <a:endParaRPr lang="en-US" b="1" dirty="0"/>
          </a:p>
        </p:txBody>
      </p:sp>
      <p:sp>
        <p:nvSpPr>
          <p:cNvPr id="40" name="任意形状 40">
            <a:extLst>
              <a:ext uri="{FF2B5EF4-FFF2-40B4-BE49-F238E27FC236}">
                <a16:creationId xmlns:a16="http://schemas.microsoft.com/office/drawing/2014/main" id="{019C3D94-D782-B7EF-F57A-06AE313B0B47}"/>
              </a:ext>
            </a:extLst>
          </p:cNvPr>
          <p:cNvSpPr>
            <a:spLocks noChangeAspect="1"/>
          </p:cNvSpPr>
          <p:nvPr/>
        </p:nvSpPr>
        <p:spPr>
          <a:xfrm>
            <a:off x="9357032" y="2415151"/>
            <a:ext cx="694251" cy="684001"/>
          </a:xfrm>
          <a:custGeom>
            <a:avLst/>
            <a:gdLst>
              <a:gd name="connsiteX0" fmla="*/ 265337 w 694251"/>
              <a:gd name="connsiteY0" fmla="*/ 39 h 684001"/>
              <a:gd name="connsiteX1" fmla="*/ 310788 w 694251"/>
              <a:gd name="connsiteY1" fmla="*/ 24969 h 684001"/>
              <a:gd name="connsiteX2" fmla="*/ 347125 w 694251"/>
              <a:gd name="connsiteY2" fmla="*/ 45185 h 684001"/>
              <a:gd name="connsiteX3" fmla="*/ 382908 w 694251"/>
              <a:gd name="connsiteY3" fmla="*/ 25816 h 684001"/>
              <a:gd name="connsiteX4" fmla="*/ 383337 w 694251"/>
              <a:gd name="connsiteY4" fmla="*/ 25154 h 684001"/>
              <a:gd name="connsiteX5" fmla="*/ 447973 w 694251"/>
              <a:gd name="connsiteY5" fmla="*/ 2338 h 684001"/>
              <a:gd name="connsiteX6" fmla="*/ 448213 w 694251"/>
              <a:gd name="connsiteY6" fmla="*/ 2411 h 684001"/>
              <a:gd name="connsiteX7" fmla="*/ 521715 w 694251"/>
              <a:gd name="connsiteY7" fmla="*/ 32734 h 684001"/>
              <a:gd name="connsiteX8" fmla="*/ 522596 w 694251"/>
              <a:gd name="connsiteY8" fmla="*/ 33284 h 684001"/>
              <a:gd name="connsiteX9" fmla="*/ 549117 w 694251"/>
              <a:gd name="connsiteY9" fmla="*/ 93585 h 684001"/>
              <a:gd name="connsiteX10" fmla="*/ 560317 w 694251"/>
              <a:gd name="connsiteY10" fmla="*/ 131961 h 684001"/>
              <a:gd name="connsiteX11" fmla="*/ 598692 w 694251"/>
              <a:gd name="connsiteY11" fmla="*/ 143107 h 684001"/>
              <a:gd name="connsiteX12" fmla="*/ 661394 w 694251"/>
              <a:gd name="connsiteY12" fmla="*/ 170616 h 684001"/>
              <a:gd name="connsiteX13" fmla="*/ 661574 w 694251"/>
              <a:gd name="connsiteY13" fmla="*/ 170942 h 684001"/>
              <a:gd name="connsiteX14" fmla="*/ 691913 w 694251"/>
              <a:gd name="connsiteY14" fmla="*/ 242761 h 684001"/>
              <a:gd name="connsiteX15" fmla="*/ 692031 w 694251"/>
              <a:gd name="connsiteY15" fmla="*/ 243173 h 684001"/>
              <a:gd name="connsiteX16" fmla="*/ 668914 w 694251"/>
              <a:gd name="connsiteY16" fmla="*/ 306205 h 684001"/>
              <a:gd name="connsiteX17" fmla="*/ 648392 w 694251"/>
              <a:gd name="connsiteY17" fmla="*/ 342009 h 684001"/>
              <a:gd name="connsiteX18" fmla="*/ 668051 w 694251"/>
              <a:gd name="connsiteY18" fmla="*/ 377264 h 684001"/>
              <a:gd name="connsiteX19" fmla="*/ 668720 w 694251"/>
              <a:gd name="connsiteY19" fmla="*/ 377687 h 684001"/>
              <a:gd name="connsiteX20" fmla="*/ 692031 w 694251"/>
              <a:gd name="connsiteY20" fmla="*/ 440846 h 684001"/>
              <a:gd name="connsiteX21" fmla="*/ 691806 w 694251"/>
              <a:gd name="connsiteY21" fmla="*/ 441606 h 684001"/>
              <a:gd name="connsiteX22" fmla="*/ 661029 w 694251"/>
              <a:gd name="connsiteY22" fmla="*/ 514024 h 684001"/>
              <a:gd name="connsiteX23" fmla="*/ 660471 w 694251"/>
              <a:gd name="connsiteY23" fmla="*/ 514892 h 684001"/>
              <a:gd name="connsiteX24" fmla="*/ 599267 w 694251"/>
              <a:gd name="connsiteY24" fmla="*/ 541022 h 684001"/>
              <a:gd name="connsiteX25" fmla="*/ 560316 w 694251"/>
              <a:gd name="connsiteY25" fmla="*/ 552058 h 684001"/>
              <a:gd name="connsiteX26" fmla="*/ 559562 w 694251"/>
              <a:gd name="connsiteY26" fmla="*/ 552767 h 684001"/>
              <a:gd name="connsiteX27" fmla="*/ 549006 w 694251"/>
              <a:gd name="connsiteY27" fmla="*/ 589868 h 684001"/>
              <a:gd name="connsiteX28" fmla="*/ 521083 w 694251"/>
              <a:gd name="connsiteY28" fmla="*/ 651644 h 684001"/>
              <a:gd name="connsiteX29" fmla="*/ 520752 w 694251"/>
              <a:gd name="connsiteY29" fmla="*/ 651821 h 684001"/>
              <a:gd name="connsiteX30" fmla="*/ 449163 w 694251"/>
              <a:gd name="connsiteY30" fmla="*/ 681332 h 684001"/>
              <a:gd name="connsiteX31" fmla="*/ 431649 w 694251"/>
              <a:gd name="connsiteY31" fmla="*/ 684001 h 684001"/>
              <a:gd name="connsiteX32" fmla="*/ 383738 w 694251"/>
              <a:gd name="connsiteY32" fmla="*/ 659436 h 684001"/>
              <a:gd name="connsiteX33" fmla="*/ 383554 w 694251"/>
              <a:gd name="connsiteY33" fmla="*/ 659178 h 684001"/>
              <a:gd name="connsiteX34" fmla="*/ 347126 w 694251"/>
              <a:gd name="connsiteY34" fmla="*/ 638834 h 684001"/>
              <a:gd name="connsiteX35" fmla="*/ 311345 w 694251"/>
              <a:gd name="connsiteY35" fmla="*/ 658203 h 684001"/>
              <a:gd name="connsiteX36" fmla="*/ 310915 w 694251"/>
              <a:gd name="connsiteY36" fmla="*/ 658863 h 684001"/>
              <a:gd name="connsiteX37" fmla="*/ 246279 w 694251"/>
              <a:gd name="connsiteY37" fmla="*/ 681680 h 684001"/>
              <a:gd name="connsiteX38" fmla="*/ 246038 w 694251"/>
              <a:gd name="connsiteY38" fmla="*/ 681607 h 684001"/>
              <a:gd name="connsiteX39" fmla="*/ 172537 w 694251"/>
              <a:gd name="connsiteY39" fmla="*/ 651285 h 684001"/>
              <a:gd name="connsiteX40" fmla="*/ 171657 w 694251"/>
              <a:gd name="connsiteY40" fmla="*/ 650735 h 684001"/>
              <a:gd name="connsiteX41" fmla="*/ 145135 w 694251"/>
              <a:gd name="connsiteY41" fmla="*/ 590432 h 684001"/>
              <a:gd name="connsiteX42" fmla="*/ 133935 w 694251"/>
              <a:gd name="connsiteY42" fmla="*/ 552058 h 684001"/>
              <a:gd name="connsiteX43" fmla="*/ 133214 w 694251"/>
              <a:gd name="connsiteY43" fmla="*/ 551313 h 684001"/>
              <a:gd name="connsiteX44" fmla="*/ 94985 w 694251"/>
              <a:gd name="connsiteY44" fmla="*/ 541022 h 684001"/>
              <a:gd name="connsiteX45" fmla="*/ 94606 w 694251"/>
              <a:gd name="connsiteY45" fmla="*/ 541093 h 684001"/>
              <a:gd name="connsiteX46" fmla="*/ 32858 w 694251"/>
              <a:gd name="connsiteY46" fmla="*/ 513401 h 684001"/>
              <a:gd name="connsiteX47" fmla="*/ 32678 w 694251"/>
              <a:gd name="connsiteY47" fmla="*/ 513076 h 684001"/>
              <a:gd name="connsiteX48" fmla="*/ 2339 w 694251"/>
              <a:gd name="connsiteY48" fmla="*/ 441260 h 684001"/>
              <a:gd name="connsiteX49" fmla="*/ 2221 w 694251"/>
              <a:gd name="connsiteY49" fmla="*/ 440847 h 684001"/>
              <a:gd name="connsiteX50" fmla="*/ 25346 w 694251"/>
              <a:gd name="connsiteY50" fmla="*/ 377809 h 684001"/>
              <a:gd name="connsiteX51" fmla="*/ 45860 w 694251"/>
              <a:gd name="connsiteY51" fmla="*/ 342009 h 684001"/>
              <a:gd name="connsiteX52" fmla="*/ 26200 w 694251"/>
              <a:gd name="connsiteY52" fmla="*/ 306755 h 684001"/>
              <a:gd name="connsiteX53" fmla="*/ 25530 w 694251"/>
              <a:gd name="connsiteY53" fmla="*/ 306331 h 684001"/>
              <a:gd name="connsiteX54" fmla="*/ 2372 w 694251"/>
              <a:gd name="connsiteY54" fmla="*/ 242648 h 684001"/>
              <a:gd name="connsiteX55" fmla="*/ 2446 w 694251"/>
              <a:gd name="connsiteY55" fmla="*/ 242413 h 684001"/>
              <a:gd name="connsiteX56" fmla="*/ 33222 w 694251"/>
              <a:gd name="connsiteY56" fmla="*/ 169995 h 684001"/>
              <a:gd name="connsiteX57" fmla="*/ 33780 w 694251"/>
              <a:gd name="connsiteY57" fmla="*/ 169127 h 684001"/>
              <a:gd name="connsiteX58" fmla="*/ 94985 w 694251"/>
              <a:gd name="connsiteY58" fmla="*/ 142997 h 684001"/>
              <a:gd name="connsiteX59" fmla="*/ 133934 w 694251"/>
              <a:gd name="connsiteY59" fmla="*/ 131961 h 684001"/>
              <a:gd name="connsiteX60" fmla="*/ 134689 w 694251"/>
              <a:gd name="connsiteY60" fmla="*/ 131252 h 684001"/>
              <a:gd name="connsiteX61" fmla="*/ 145246 w 694251"/>
              <a:gd name="connsiteY61" fmla="*/ 94154 h 684001"/>
              <a:gd name="connsiteX62" fmla="*/ 173167 w 694251"/>
              <a:gd name="connsiteY62" fmla="*/ 32373 h 684001"/>
              <a:gd name="connsiteX63" fmla="*/ 173498 w 694251"/>
              <a:gd name="connsiteY63" fmla="*/ 32197 h 684001"/>
              <a:gd name="connsiteX64" fmla="*/ 246391 w 694251"/>
              <a:gd name="connsiteY64" fmla="*/ 2304 h 684001"/>
              <a:gd name="connsiteX65" fmla="*/ 246808 w 694251"/>
              <a:gd name="connsiteY65" fmla="*/ 2188 h 684001"/>
              <a:gd name="connsiteX66" fmla="*/ 265337 w 694251"/>
              <a:gd name="connsiteY66" fmla="*/ 39 h 684001"/>
              <a:gd name="connsiteX67" fmla="*/ 435297 w 694251"/>
              <a:gd name="connsiteY67" fmla="*/ 43661 h 684001"/>
              <a:gd name="connsiteX68" fmla="*/ 419940 w 694251"/>
              <a:gd name="connsiteY68" fmla="*/ 48889 h 684001"/>
              <a:gd name="connsiteX69" fmla="*/ 347126 w 694251"/>
              <a:gd name="connsiteY69" fmla="*/ 88353 h 684001"/>
              <a:gd name="connsiteX70" fmla="*/ 274674 w 694251"/>
              <a:gd name="connsiteY70" fmla="*/ 49414 h 684001"/>
              <a:gd name="connsiteX71" fmla="*/ 274459 w 694251"/>
              <a:gd name="connsiteY71" fmla="*/ 49100 h 684001"/>
              <a:gd name="connsiteX72" fmla="*/ 258510 w 694251"/>
              <a:gd name="connsiteY72" fmla="*/ 43791 h 684001"/>
              <a:gd name="connsiteX73" fmla="*/ 194321 w 694251"/>
              <a:gd name="connsiteY73" fmla="*/ 70181 h 684001"/>
              <a:gd name="connsiteX74" fmla="*/ 187753 w 694251"/>
              <a:gd name="connsiteY74" fmla="*/ 83673 h 684001"/>
              <a:gd name="connsiteX75" fmla="*/ 187951 w 694251"/>
              <a:gd name="connsiteY75" fmla="*/ 84390 h 684001"/>
              <a:gd name="connsiteX76" fmla="*/ 188099 w 694251"/>
              <a:gd name="connsiteY76" fmla="*/ 85120 h 684001"/>
              <a:gd name="connsiteX77" fmla="*/ 164554 w 694251"/>
              <a:gd name="connsiteY77" fmla="*/ 162842 h 684001"/>
              <a:gd name="connsiteX78" fmla="*/ 86393 w 694251"/>
              <a:gd name="connsiteY78" fmla="*/ 185326 h 684001"/>
              <a:gd name="connsiteX79" fmla="*/ 70482 w 694251"/>
              <a:gd name="connsiteY79" fmla="*/ 192719 h 684001"/>
              <a:gd name="connsiteX80" fmla="*/ 44315 w 694251"/>
              <a:gd name="connsiteY80" fmla="*/ 255139 h 684001"/>
              <a:gd name="connsiteX81" fmla="*/ 49621 w 694251"/>
              <a:gd name="connsiteY81" fmla="*/ 270268 h 684001"/>
              <a:gd name="connsiteX82" fmla="*/ 89675 w 694251"/>
              <a:gd name="connsiteY82" fmla="*/ 342009 h 684001"/>
              <a:gd name="connsiteX83" fmla="*/ 50153 w 694251"/>
              <a:gd name="connsiteY83" fmla="*/ 413392 h 684001"/>
              <a:gd name="connsiteX84" fmla="*/ 49834 w 694251"/>
              <a:gd name="connsiteY84" fmla="*/ 413606 h 684001"/>
              <a:gd name="connsiteX85" fmla="*/ 44446 w 694251"/>
              <a:gd name="connsiteY85" fmla="*/ 429319 h 684001"/>
              <a:gd name="connsiteX86" fmla="*/ 71228 w 694251"/>
              <a:gd name="connsiteY86" fmla="*/ 492556 h 684001"/>
              <a:gd name="connsiteX87" fmla="*/ 86633 w 694251"/>
              <a:gd name="connsiteY87" fmla="*/ 498646 h 684001"/>
              <a:gd name="connsiteX88" fmla="*/ 165276 w 694251"/>
              <a:gd name="connsiteY88" fmla="*/ 521888 h 684001"/>
              <a:gd name="connsiteX89" fmla="*/ 188100 w 694251"/>
              <a:gd name="connsiteY89" fmla="*/ 598899 h 684001"/>
              <a:gd name="connsiteX90" fmla="*/ 195603 w 694251"/>
              <a:gd name="connsiteY90" fmla="*/ 614576 h 684001"/>
              <a:gd name="connsiteX91" fmla="*/ 258954 w 694251"/>
              <a:gd name="connsiteY91" fmla="*/ 640359 h 684001"/>
              <a:gd name="connsiteX92" fmla="*/ 274314 w 694251"/>
              <a:gd name="connsiteY92" fmla="*/ 635131 h 684001"/>
              <a:gd name="connsiteX93" fmla="*/ 347128 w 694251"/>
              <a:gd name="connsiteY93" fmla="*/ 595667 h 684001"/>
              <a:gd name="connsiteX94" fmla="*/ 419460 w 694251"/>
              <a:gd name="connsiteY94" fmla="*/ 634441 h 684001"/>
              <a:gd name="connsiteX95" fmla="*/ 431649 w 694251"/>
              <a:gd name="connsiteY95" fmla="*/ 640832 h 684001"/>
              <a:gd name="connsiteX96" fmla="*/ 433731 w 694251"/>
              <a:gd name="connsiteY96" fmla="*/ 640810 h 684001"/>
              <a:gd name="connsiteX97" fmla="*/ 435495 w 694251"/>
              <a:gd name="connsiteY97" fmla="*/ 640299 h 684001"/>
              <a:gd name="connsiteX98" fmla="*/ 499930 w 694251"/>
              <a:gd name="connsiteY98" fmla="*/ 613838 h 684001"/>
              <a:gd name="connsiteX99" fmla="*/ 506499 w 694251"/>
              <a:gd name="connsiteY99" fmla="*/ 600344 h 684001"/>
              <a:gd name="connsiteX100" fmla="*/ 506301 w 694251"/>
              <a:gd name="connsiteY100" fmla="*/ 599627 h 684001"/>
              <a:gd name="connsiteX101" fmla="*/ 506153 w 694251"/>
              <a:gd name="connsiteY101" fmla="*/ 598898 h 684001"/>
              <a:gd name="connsiteX102" fmla="*/ 529698 w 694251"/>
              <a:gd name="connsiteY102" fmla="*/ 521177 h 684001"/>
              <a:gd name="connsiteX103" fmla="*/ 607859 w 694251"/>
              <a:gd name="connsiteY103" fmla="*/ 498690 h 684001"/>
              <a:gd name="connsiteX104" fmla="*/ 623771 w 694251"/>
              <a:gd name="connsiteY104" fmla="*/ 491297 h 684001"/>
              <a:gd name="connsiteX105" fmla="*/ 649844 w 694251"/>
              <a:gd name="connsiteY105" fmla="*/ 429175 h 684001"/>
              <a:gd name="connsiteX106" fmla="*/ 644650 w 694251"/>
              <a:gd name="connsiteY106" fmla="*/ 413759 h 684001"/>
              <a:gd name="connsiteX107" fmla="*/ 604578 w 694251"/>
              <a:gd name="connsiteY107" fmla="*/ 342008 h 684001"/>
              <a:gd name="connsiteX108" fmla="*/ 644100 w 694251"/>
              <a:gd name="connsiteY108" fmla="*/ 270625 h 684001"/>
              <a:gd name="connsiteX109" fmla="*/ 644419 w 694251"/>
              <a:gd name="connsiteY109" fmla="*/ 270412 h 684001"/>
              <a:gd name="connsiteX110" fmla="*/ 649807 w 694251"/>
              <a:gd name="connsiteY110" fmla="*/ 254697 h 684001"/>
              <a:gd name="connsiteX111" fmla="*/ 623022 w 694251"/>
              <a:gd name="connsiteY111" fmla="*/ 191456 h 684001"/>
              <a:gd name="connsiteX112" fmla="*/ 609328 w 694251"/>
              <a:gd name="connsiteY112" fmla="*/ 184983 h 684001"/>
              <a:gd name="connsiteX113" fmla="*/ 608600 w 694251"/>
              <a:gd name="connsiteY113" fmla="*/ 185179 h 684001"/>
              <a:gd name="connsiteX114" fmla="*/ 607859 w 694251"/>
              <a:gd name="connsiteY114" fmla="*/ 185325 h 684001"/>
              <a:gd name="connsiteX115" fmla="*/ 529335 w 694251"/>
              <a:gd name="connsiteY115" fmla="*/ 162485 h 684001"/>
              <a:gd name="connsiteX116" fmla="*/ 506154 w 694251"/>
              <a:gd name="connsiteY116" fmla="*/ 85118 h 684001"/>
              <a:gd name="connsiteX117" fmla="*/ 498649 w 694251"/>
              <a:gd name="connsiteY117" fmla="*/ 69442 h 684001"/>
              <a:gd name="connsiteX118" fmla="*/ 435297 w 694251"/>
              <a:gd name="connsiteY118" fmla="*/ 43661 h 68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694251" h="684001">
                <a:moveTo>
                  <a:pt x="265337" y="39"/>
                </a:moveTo>
                <a:cubicBezTo>
                  <a:pt x="283550" y="695"/>
                  <a:pt x="300286" y="9574"/>
                  <a:pt x="310788" y="24969"/>
                </a:cubicBezTo>
                <a:cubicBezTo>
                  <a:pt x="320259" y="38383"/>
                  <a:pt x="332485" y="45185"/>
                  <a:pt x="347125" y="45185"/>
                </a:cubicBezTo>
                <a:cubicBezTo>
                  <a:pt x="362177" y="45185"/>
                  <a:pt x="375218" y="38125"/>
                  <a:pt x="382908" y="25816"/>
                </a:cubicBezTo>
                <a:lnTo>
                  <a:pt x="383337" y="25154"/>
                </a:lnTo>
                <a:cubicBezTo>
                  <a:pt x="397033" y="4913"/>
                  <a:pt x="424217" y="-4681"/>
                  <a:pt x="447973" y="2338"/>
                </a:cubicBezTo>
                <a:lnTo>
                  <a:pt x="448213" y="2411"/>
                </a:lnTo>
                <a:cubicBezTo>
                  <a:pt x="471131" y="9467"/>
                  <a:pt x="497788" y="18588"/>
                  <a:pt x="521715" y="32734"/>
                </a:cubicBezTo>
                <a:lnTo>
                  <a:pt x="522596" y="33284"/>
                </a:lnTo>
                <a:cubicBezTo>
                  <a:pt x="543052" y="46721"/>
                  <a:pt x="553710" y="70954"/>
                  <a:pt x="549117" y="93585"/>
                </a:cubicBezTo>
                <a:cubicBezTo>
                  <a:pt x="546133" y="108278"/>
                  <a:pt x="550111" y="121906"/>
                  <a:pt x="560317" y="131961"/>
                </a:cubicBezTo>
                <a:cubicBezTo>
                  <a:pt x="570390" y="141887"/>
                  <a:pt x="583996" y="145834"/>
                  <a:pt x="598692" y="143107"/>
                </a:cubicBezTo>
                <a:cubicBezTo>
                  <a:pt x="622712" y="137099"/>
                  <a:pt x="648959" y="148564"/>
                  <a:pt x="661394" y="170616"/>
                </a:cubicBezTo>
                <a:lnTo>
                  <a:pt x="661574" y="170942"/>
                </a:lnTo>
                <a:cubicBezTo>
                  <a:pt x="674925" y="195608"/>
                  <a:pt x="684850" y="219100"/>
                  <a:pt x="691913" y="242761"/>
                </a:cubicBezTo>
                <a:lnTo>
                  <a:pt x="692031" y="243173"/>
                </a:lnTo>
                <a:cubicBezTo>
                  <a:pt x="698818" y="267693"/>
                  <a:pt x="689745" y="292408"/>
                  <a:pt x="668914" y="306205"/>
                </a:cubicBezTo>
                <a:cubicBezTo>
                  <a:pt x="655296" y="315539"/>
                  <a:pt x="648392" y="327583"/>
                  <a:pt x="648392" y="342009"/>
                </a:cubicBezTo>
                <a:cubicBezTo>
                  <a:pt x="648392" y="356839"/>
                  <a:pt x="655558" y="369688"/>
                  <a:pt x="668051" y="377264"/>
                </a:cubicBezTo>
                <a:lnTo>
                  <a:pt x="668720" y="377687"/>
                </a:lnTo>
                <a:cubicBezTo>
                  <a:pt x="689690" y="391458"/>
                  <a:pt x="698838" y="416249"/>
                  <a:pt x="692031" y="440846"/>
                </a:cubicBezTo>
                <a:lnTo>
                  <a:pt x="691806" y="441606"/>
                </a:lnTo>
                <a:cubicBezTo>
                  <a:pt x="684642" y="464186"/>
                  <a:pt x="675386" y="490448"/>
                  <a:pt x="661029" y="514024"/>
                </a:cubicBezTo>
                <a:lnTo>
                  <a:pt x="660471" y="514892"/>
                </a:lnTo>
                <a:cubicBezTo>
                  <a:pt x="646832" y="535047"/>
                  <a:pt x="622236" y="545546"/>
                  <a:pt x="599267" y="541022"/>
                </a:cubicBezTo>
                <a:cubicBezTo>
                  <a:pt x="584358" y="538085"/>
                  <a:pt x="570522" y="542002"/>
                  <a:pt x="560316" y="552058"/>
                </a:cubicBezTo>
                <a:lnTo>
                  <a:pt x="559562" y="552767"/>
                </a:lnTo>
                <a:cubicBezTo>
                  <a:pt x="550239" y="561116"/>
                  <a:pt x="546219" y="575290"/>
                  <a:pt x="549006" y="589868"/>
                </a:cubicBezTo>
                <a:cubicBezTo>
                  <a:pt x="555098" y="613533"/>
                  <a:pt x="543465" y="639393"/>
                  <a:pt x="521083" y="651644"/>
                </a:cubicBezTo>
                <a:lnTo>
                  <a:pt x="520752" y="651821"/>
                </a:lnTo>
                <a:cubicBezTo>
                  <a:pt x="496170" y="664738"/>
                  <a:pt x="472737" y="674398"/>
                  <a:pt x="449163" y="681332"/>
                </a:cubicBezTo>
                <a:cubicBezTo>
                  <a:pt x="442380" y="684001"/>
                  <a:pt x="435519" y="684001"/>
                  <a:pt x="431649" y="684001"/>
                </a:cubicBezTo>
                <a:cubicBezTo>
                  <a:pt x="412801" y="684001"/>
                  <a:pt x="394889" y="674817"/>
                  <a:pt x="383738" y="659436"/>
                </a:cubicBezTo>
                <a:lnTo>
                  <a:pt x="383554" y="659178"/>
                </a:lnTo>
                <a:cubicBezTo>
                  <a:pt x="374068" y="645678"/>
                  <a:pt x="361813" y="638834"/>
                  <a:pt x="347126" y="638834"/>
                </a:cubicBezTo>
                <a:cubicBezTo>
                  <a:pt x="332074" y="638834"/>
                  <a:pt x="319033" y="645894"/>
                  <a:pt x="311345" y="658203"/>
                </a:cubicBezTo>
                <a:lnTo>
                  <a:pt x="310915" y="658863"/>
                </a:lnTo>
                <a:cubicBezTo>
                  <a:pt x="297218" y="679106"/>
                  <a:pt x="270035" y="688699"/>
                  <a:pt x="246279" y="681680"/>
                </a:cubicBezTo>
                <a:lnTo>
                  <a:pt x="246038" y="681607"/>
                </a:lnTo>
                <a:cubicBezTo>
                  <a:pt x="223120" y="674550"/>
                  <a:pt x="196466" y="665430"/>
                  <a:pt x="172537" y="651285"/>
                </a:cubicBezTo>
                <a:lnTo>
                  <a:pt x="171657" y="650735"/>
                </a:lnTo>
                <a:cubicBezTo>
                  <a:pt x="151200" y="637299"/>
                  <a:pt x="140540" y="613065"/>
                  <a:pt x="145135" y="590432"/>
                </a:cubicBezTo>
                <a:cubicBezTo>
                  <a:pt x="148118" y="575740"/>
                  <a:pt x="144140" y="562112"/>
                  <a:pt x="133935" y="552058"/>
                </a:cubicBezTo>
                <a:lnTo>
                  <a:pt x="133214" y="551313"/>
                </a:lnTo>
                <a:cubicBezTo>
                  <a:pt x="124630" y="542009"/>
                  <a:pt x="109982" y="538067"/>
                  <a:pt x="94985" y="541022"/>
                </a:cubicBezTo>
                <a:lnTo>
                  <a:pt x="94606" y="541093"/>
                </a:lnTo>
                <a:cubicBezTo>
                  <a:pt x="69544" y="545579"/>
                  <a:pt x="44729" y="534454"/>
                  <a:pt x="32858" y="513401"/>
                </a:cubicBezTo>
                <a:lnTo>
                  <a:pt x="32678" y="513076"/>
                </a:lnTo>
                <a:cubicBezTo>
                  <a:pt x="19327" y="488411"/>
                  <a:pt x="9403" y="464919"/>
                  <a:pt x="2339" y="441260"/>
                </a:cubicBezTo>
                <a:lnTo>
                  <a:pt x="2221" y="440847"/>
                </a:lnTo>
                <a:cubicBezTo>
                  <a:pt x="-4568" y="416323"/>
                  <a:pt x="4507" y="391605"/>
                  <a:pt x="25346" y="377809"/>
                </a:cubicBezTo>
                <a:cubicBezTo>
                  <a:pt x="38959" y="368476"/>
                  <a:pt x="45860" y="356432"/>
                  <a:pt x="45860" y="342009"/>
                </a:cubicBezTo>
                <a:cubicBezTo>
                  <a:pt x="45860" y="327180"/>
                  <a:pt x="38694" y="314330"/>
                  <a:pt x="26200" y="306755"/>
                </a:cubicBezTo>
                <a:lnTo>
                  <a:pt x="25530" y="306331"/>
                </a:lnTo>
                <a:cubicBezTo>
                  <a:pt x="4985" y="292836"/>
                  <a:pt x="-4754" y="266055"/>
                  <a:pt x="2372" y="242648"/>
                </a:cubicBezTo>
                <a:lnTo>
                  <a:pt x="2446" y="242413"/>
                </a:lnTo>
                <a:cubicBezTo>
                  <a:pt x="9607" y="219833"/>
                  <a:pt x="18865" y="193572"/>
                  <a:pt x="33222" y="169995"/>
                </a:cubicBezTo>
                <a:lnTo>
                  <a:pt x="33780" y="169127"/>
                </a:lnTo>
                <a:cubicBezTo>
                  <a:pt x="47419" y="148970"/>
                  <a:pt x="72018" y="138469"/>
                  <a:pt x="94985" y="142997"/>
                </a:cubicBezTo>
                <a:cubicBezTo>
                  <a:pt x="109895" y="145933"/>
                  <a:pt x="123729" y="142015"/>
                  <a:pt x="133934" y="131961"/>
                </a:cubicBezTo>
                <a:lnTo>
                  <a:pt x="134689" y="131252"/>
                </a:lnTo>
                <a:cubicBezTo>
                  <a:pt x="144011" y="122902"/>
                  <a:pt x="148031" y="108731"/>
                  <a:pt x="145246" y="94154"/>
                </a:cubicBezTo>
                <a:cubicBezTo>
                  <a:pt x="139149" y="70487"/>
                  <a:pt x="150785" y="44626"/>
                  <a:pt x="173167" y="32373"/>
                </a:cubicBezTo>
                <a:lnTo>
                  <a:pt x="173498" y="32197"/>
                </a:lnTo>
                <a:cubicBezTo>
                  <a:pt x="198533" y="19041"/>
                  <a:pt x="222376" y="9264"/>
                  <a:pt x="246391" y="2304"/>
                </a:cubicBezTo>
                <a:lnTo>
                  <a:pt x="246808" y="2188"/>
                </a:lnTo>
                <a:cubicBezTo>
                  <a:pt x="253031" y="516"/>
                  <a:pt x="259266" y="-180"/>
                  <a:pt x="265337" y="39"/>
                </a:cubicBezTo>
                <a:close/>
                <a:moveTo>
                  <a:pt x="435297" y="43661"/>
                </a:moveTo>
                <a:cubicBezTo>
                  <a:pt x="430004" y="42144"/>
                  <a:pt x="423063" y="44520"/>
                  <a:pt x="419940" y="48889"/>
                </a:cubicBezTo>
                <a:cubicBezTo>
                  <a:pt x="404285" y="73609"/>
                  <a:pt x="377105" y="88353"/>
                  <a:pt x="347126" y="88353"/>
                </a:cubicBezTo>
                <a:cubicBezTo>
                  <a:pt x="318049" y="88353"/>
                  <a:pt x="292319" y="74523"/>
                  <a:pt x="274674" y="49414"/>
                </a:cubicBezTo>
                <a:lnTo>
                  <a:pt x="274459" y="49100"/>
                </a:lnTo>
                <a:cubicBezTo>
                  <a:pt x="271100" y="44136"/>
                  <a:pt x="265001" y="42110"/>
                  <a:pt x="258510" y="43791"/>
                </a:cubicBezTo>
                <a:cubicBezTo>
                  <a:pt x="237535" y="49889"/>
                  <a:pt x="216533" y="58523"/>
                  <a:pt x="194321" y="70181"/>
                </a:cubicBezTo>
                <a:cubicBezTo>
                  <a:pt x="189917" y="72662"/>
                  <a:pt x="186277" y="78344"/>
                  <a:pt x="187753" y="83673"/>
                </a:cubicBezTo>
                <a:lnTo>
                  <a:pt x="187951" y="84390"/>
                </a:lnTo>
                <a:lnTo>
                  <a:pt x="188099" y="85120"/>
                </a:lnTo>
                <a:cubicBezTo>
                  <a:pt x="194061" y="114494"/>
                  <a:pt x="185043" y="144220"/>
                  <a:pt x="164554" y="162842"/>
                </a:cubicBezTo>
                <a:cubicBezTo>
                  <a:pt x="143987" y="182875"/>
                  <a:pt x="115530" y="191066"/>
                  <a:pt x="86393" y="185326"/>
                </a:cubicBezTo>
                <a:cubicBezTo>
                  <a:pt x="81022" y="184270"/>
                  <a:pt x="74257" y="187433"/>
                  <a:pt x="70482" y="192719"/>
                </a:cubicBezTo>
                <a:cubicBezTo>
                  <a:pt x="58694" y="212244"/>
                  <a:pt x="50642" y="235201"/>
                  <a:pt x="44315" y="255139"/>
                </a:cubicBezTo>
                <a:cubicBezTo>
                  <a:pt x="42776" y="260354"/>
                  <a:pt x="45188" y="267193"/>
                  <a:pt x="49621" y="270268"/>
                </a:cubicBezTo>
                <a:cubicBezTo>
                  <a:pt x="74714" y="285694"/>
                  <a:pt x="89675" y="312471"/>
                  <a:pt x="89675" y="342009"/>
                </a:cubicBezTo>
                <a:cubicBezTo>
                  <a:pt x="89675" y="370657"/>
                  <a:pt x="75640" y="396007"/>
                  <a:pt x="50153" y="413392"/>
                </a:cubicBezTo>
                <a:lnTo>
                  <a:pt x="49834" y="413606"/>
                </a:lnTo>
                <a:cubicBezTo>
                  <a:pt x="44795" y="416915"/>
                  <a:pt x="42741" y="422922"/>
                  <a:pt x="44446" y="429319"/>
                </a:cubicBezTo>
                <a:cubicBezTo>
                  <a:pt x="50636" y="449985"/>
                  <a:pt x="59397" y="470674"/>
                  <a:pt x="71228" y="492556"/>
                </a:cubicBezTo>
                <a:cubicBezTo>
                  <a:pt x="73916" y="497173"/>
                  <a:pt x="80348" y="499720"/>
                  <a:pt x="86633" y="498646"/>
                </a:cubicBezTo>
                <a:cubicBezTo>
                  <a:pt x="116366" y="492868"/>
                  <a:pt x="146424" y="501756"/>
                  <a:pt x="165276" y="521888"/>
                </a:cubicBezTo>
                <a:cubicBezTo>
                  <a:pt x="185611" y="542151"/>
                  <a:pt x="193928" y="570190"/>
                  <a:pt x="188100" y="598899"/>
                </a:cubicBezTo>
                <a:cubicBezTo>
                  <a:pt x="187025" y="604193"/>
                  <a:pt x="190238" y="610859"/>
                  <a:pt x="195603" y="614576"/>
                </a:cubicBezTo>
                <a:cubicBezTo>
                  <a:pt x="215419" y="626189"/>
                  <a:pt x="238718" y="634124"/>
                  <a:pt x="258954" y="640359"/>
                </a:cubicBezTo>
                <a:cubicBezTo>
                  <a:pt x="264248" y="641875"/>
                  <a:pt x="271189" y="639500"/>
                  <a:pt x="274314" y="635131"/>
                </a:cubicBezTo>
                <a:cubicBezTo>
                  <a:pt x="289969" y="610408"/>
                  <a:pt x="317147" y="595667"/>
                  <a:pt x="347128" y="595667"/>
                </a:cubicBezTo>
                <a:cubicBezTo>
                  <a:pt x="376139" y="595665"/>
                  <a:pt x="401819" y="609433"/>
                  <a:pt x="419460" y="634441"/>
                </a:cubicBezTo>
                <a:cubicBezTo>
                  <a:pt x="422368" y="638386"/>
                  <a:pt x="427027" y="640832"/>
                  <a:pt x="431649" y="640832"/>
                </a:cubicBezTo>
                <a:cubicBezTo>
                  <a:pt x="432228" y="640832"/>
                  <a:pt x="433063" y="640832"/>
                  <a:pt x="433731" y="640810"/>
                </a:cubicBezTo>
                <a:lnTo>
                  <a:pt x="435495" y="640299"/>
                </a:lnTo>
                <a:cubicBezTo>
                  <a:pt x="456553" y="634197"/>
                  <a:pt x="477633" y="625540"/>
                  <a:pt x="499930" y="613838"/>
                </a:cubicBezTo>
                <a:cubicBezTo>
                  <a:pt x="504335" y="611358"/>
                  <a:pt x="507974" y="605674"/>
                  <a:pt x="506499" y="600344"/>
                </a:cubicBezTo>
                <a:lnTo>
                  <a:pt x="506301" y="599627"/>
                </a:lnTo>
                <a:lnTo>
                  <a:pt x="506153" y="598898"/>
                </a:lnTo>
                <a:cubicBezTo>
                  <a:pt x="500190" y="569527"/>
                  <a:pt x="509210" y="539800"/>
                  <a:pt x="529698" y="521177"/>
                </a:cubicBezTo>
                <a:cubicBezTo>
                  <a:pt x="550265" y="501142"/>
                  <a:pt x="578726" y="492952"/>
                  <a:pt x="607859" y="498690"/>
                </a:cubicBezTo>
                <a:cubicBezTo>
                  <a:pt x="613229" y="499749"/>
                  <a:pt x="619997" y="496586"/>
                  <a:pt x="623771" y="491297"/>
                </a:cubicBezTo>
                <a:cubicBezTo>
                  <a:pt x="635500" y="471869"/>
                  <a:pt x="643531" y="449044"/>
                  <a:pt x="649844" y="429175"/>
                </a:cubicBezTo>
                <a:cubicBezTo>
                  <a:pt x="651455" y="422932"/>
                  <a:pt x="649482" y="417074"/>
                  <a:pt x="644650" y="413759"/>
                </a:cubicBezTo>
                <a:cubicBezTo>
                  <a:pt x="619546" y="398336"/>
                  <a:pt x="604578" y="371551"/>
                  <a:pt x="604578" y="342008"/>
                </a:cubicBezTo>
                <a:cubicBezTo>
                  <a:pt x="604578" y="313360"/>
                  <a:pt x="618614" y="288009"/>
                  <a:pt x="644100" y="270625"/>
                </a:cubicBezTo>
                <a:lnTo>
                  <a:pt x="644419" y="270412"/>
                </a:lnTo>
                <a:cubicBezTo>
                  <a:pt x="649458" y="267102"/>
                  <a:pt x="651514" y="261093"/>
                  <a:pt x="649807" y="254697"/>
                </a:cubicBezTo>
                <a:cubicBezTo>
                  <a:pt x="643618" y="234033"/>
                  <a:pt x="634853" y="213339"/>
                  <a:pt x="623022" y="191456"/>
                </a:cubicBezTo>
                <a:cubicBezTo>
                  <a:pt x="620505" y="187116"/>
                  <a:pt x="614734" y="183531"/>
                  <a:pt x="609328" y="184983"/>
                </a:cubicBezTo>
                <a:lnTo>
                  <a:pt x="608600" y="185179"/>
                </a:lnTo>
                <a:lnTo>
                  <a:pt x="607859" y="185325"/>
                </a:lnTo>
                <a:cubicBezTo>
                  <a:pt x="578545" y="191099"/>
                  <a:pt x="549928" y="182774"/>
                  <a:pt x="529335" y="162485"/>
                </a:cubicBezTo>
                <a:cubicBezTo>
                  <a:pt x="508741" y="142194"/>
                  <a:pt x="500291" y="113994"/>
                  <a:pt x="506154" y="85118"/>
                </a:cubicBezTo>
                <a:cubicBezTo>
                  <a:pt x="507228" y="79826"/>
                  <a:pt x="504015" y="73161"/>
                  <a:pt x="498649" y="69442"/>
                </a:cubicBezTo>
                <a:cubicBezTo>
                  <a:pt x="478835" y="57830"/>
                  <a:pt x="455534" y="49896"/>
                  <a:pt x="435297" y="436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400"/>
          </a:p>
        </p:txBody>
      </p:sp>
      <p:sp>
        <p:nvSpPr>
          <p:cNvPr id="41" name="任意形状 19">
            <a:extLst>
              <a:ext uri="{FF2B5EF4-FFF2-40B4-BE49-F238E27FC236}">
                <a16:creationId xmlns:a16="http://schemas.microsoft.com/office/drawing/2014/main" id="{9F59EEE7-1900-DE0D-13DB-45E02C5428D3}"/>
              </a:ext>
            </a:extLst>
          </p:cNvPr>
          <p:cNvSpPr>
            <a:spLocks noChangeAspect="1"/>
          </p:cNvSpPr>
          <p:nvPr/>
        </p:nvSpPr>
        <p:spPr>
          <a:xfrm>
            <a:off x="9569695" y="2632989"/>
            <a:ext cx="247284" cy="243638"/>
          </a:xfrm>
          <a:custGeom>
            <a:avLst/>
            <a:gdLst>
              <a:gd name="connsiteX0" fmla="*/ 159576 w 319152"/>
              <a:gd name="connsiteY0" fmla="*/ 0 h 314447"/>
              <a:gd name="connsiteX1" fmla="*/ 319152 w 319152"/>
              <a:gd name="connsiteY1" fmla="*/ 157224 h 314447"/>
              <a:gd name="connsiteX2" fmla="*/ 159576 w 319152"/>
              <a:gd name="connsiteY2" fmla="*/ 314447 h 314447"/>
              <a:gd name="connsiteX3" fmla="*/ 0 w 319152"/>
              <a:gd name="connsiteY3" fmla="*/ 157224 h 314447"/>
              <a:gd name="connsiteX4" fmla="*/ 159576 w 319152"/>
              <a:gd name="connsiteY4" fmla="*/ 0 h 314447"/>
              <a:gd name="connsiteX5" fmla="*/ 159576 w 319152"/>
              <a:gd name="connsiteY5" fmla="*/ 43168 h 314447"/>
              <a:gd name="connsiteX6" fmla="*/ 43814 w 319152"/>
              <a:gd name="connsiteY6" fmla="*/ 157224 h 314447"/>
              <a:gd name="connsiteX7" fmla="*/ 159576 w 319152"/>
              <a:gd name="connsiteY7" fmla="*/ 271279 h 314447"/>
              <a:gd name="connsiteX8" fmla="*/ 275338 w 319152"/>
              <a:gd name="connsiteY8" fmla="*/ 157224 h 314447"/>
              <a:gd name="connsiteX9" fmla="*/ 159576 w 319152"/>
              <a:gd name="connsiteY9" fmla="*/ 43168 h 314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52" h="314447">
                <a:moveTo>
                  <a:pt x="159576" y="0"/>
                </a:moveTo>
                <a:cubicBezTo>
                  <a:pt x="247567" y="0"/>
                  <a:pt x="319152" y="70530"/>
                  <a:pt x="319152" y="157224"/>
                </a:cubicBezTo>
                <a:cubicBezTo>
                  <a:pt x="319152" y="243917"/>
                  <a:pt x="247567" y="314447"/>
                  <a:pt x="159576" y="314447"/>
                </a:cubicBezTo>
                <a:cubicBezTo>
                  <a:pt x="71586" y="314447"/>
                  <a:pt x="0" y="243917"/>
                  <a:pt x="0" y="157224"/>
                </a:cubicBezTo>
                <a:cubicBezTo>
                  <a:pt x="0" y="70530"/>
                  <a:pt x="71586" y="0"/>
                  <a:pt x="159576" y="0"/>
                </a:cubicBezTo>
                <a:close/>
                <a:moveTo>
                  <a:pt x="159576" y="43168"/>
                </a:moveTo>
                <a:cubicBezTo>
                  <a:pt x="95744" y="43168"/>
                  <a:pt x="43814" y="94334"/>
                  <a:pt x="43814" y="157224"/>
                </a:cubicBezTo>
                <a:cubicBezTo>
                  <a:pt x="43814" y="220115"/>
                  <a:pt x="95744" y="271279"/>
                  <a:pt x="159576" y="271279"/>
                </a:cubicBezTo>
                <a:cubicBezTo>
                  <a:pt x="223407" y="271279"/>
                  <a:pt x="275338" y="220115"/>
                  <a:pt x="275338" y="157224"/>
                </a:cubicBezTo>
                <a:cubicBezTo>
                  <a:pt x="275338" y="94334"/>
                  <a:pt x="223407" y="43168"/>
                  <a:pt x="159576" y="431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53404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C3505-303D-9147-73AB-FB1B5E626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E843002D-B42A-E860-B156-9A445D9661A4}"/>
              </a:ext>
            </a:extLst>
          </p:cNvPr>
          <p:cNvSpPr txBox="1"/>
          <p:nvPr/>
        </p:nvSpPr>
        <p:spPr>
          <a:xfrm>
            <a:off x="3618678" y="487146"/>
            <a:ext cx="5224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kumimoji="1" sz="3600" b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r>
              <a:rPr lang="en-US" altLang="zh-CN" sz="3200" dirty="0">
                <a:latin typeface="Space Grotesk"/>
              </a:rPr>
              <a:t>AI-Driven Industry Innovation</a:t>
            </a:r>
          </a:p>
        </p:txBody>
      </p:sp>
      <p:sp>
        <p:nvSpPr>
          <p:cNvPr id="45" name="圆角矩形 59">
            <a:extLst>
              <a:ext uri="{FF2B5EF4-FFF2-40B4-BE49-F238E27FC236}">
                <a16:creationId xmlns:a16="http://schemas.microsoft.com/office/drawing/2014/main" id="{19B2F45D-4583-6FDB-3499-6A19E5B81EF6}"/>
              </a:ext>
            </a:extLst>
          </p:cNvPr>
          <p:cNvSpPr/>
          <p:nvPr/>
        </p:nvSpPr>
        <p:spPr>
          <a:xfrm>
            <a:off x="656388" y="1205386"/>
            <a:ext cx="11010889" cy="1518392"/>
          </a:xfrm>
          <a:prstGeom prst="roundRect">
            <a:avLst>
              <a:gd name="adj" fmla="val 14435"/>
            </a:avLst>
          </a:prstGeom>
          <a:noFill/>
          <a:ln w="15875">
            <a:solidFill>
              <a:srgbClr val="04D0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6D91DB5-DB83-72AF-19AC-89E6A776C9D9}"/>
              </a:ext>
            </a:extLst>
          </p:cNvPr>
          <p:cNvSpPr txBox="1"/>
          <p:nvPr/>
        </p:nvSpPr>
        <p:spPr>
          <a:xfrm>
            <a:off x="779371" y="1701681"/>
            <a:ext cx="14471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200" b="1" dirty="0">
                <a:solidFill>
                  <a:srgbClr val="04D082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Industries</a:t>
            </a:r>
          </a:p>
        </p:txBody>
      </p:sp>
      <p:sp>
        <p:nvSpPr>
          <p:cNvPr id="25" name="圆角矩形 59">
            <a:extLst>
              <a:ext uri="{FF2B5EF4-FFF2-40B4-BE49-F238E27FC236}">
                <a16:creationId xmlns:a16="http://schemas.microsoft.com/office/drawing/2014/main" id="{3304CFE9-F99B-4CEE-C431-DC5E4E9FCE96}"/>
              </a:ext>
            </a:extLst>
          </p:cNvPr>
          <p:cNvSpPr/>
          <p:nvPr/>
        </p:nvSpPr>
        <p:spPr>
          <a:xfrm>
            <a:off x="2333176" y="1525236"/>
            <a:ext cx="1515025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26" name="圆角矩形 59">
            <a:extLst>
              <a:ext uri="{FF2B5EF4-FFF2-40B4-BE49-F238E27FC236}">
                <a16:creationId xmlns:a16="http://schemas.microsoft.com/office/drawing/2014/main" id="{3E10E2A7-F884-FEFA-C74D-2B8479AA9001}"/>
              </a:ext>
            </a:extLst>
          </p:cNvPr>
          <p:cNvSpPr/>
          <p:nvPr/>
        </p:nvSpPr>
        <p:spPr>
          <a:xfrm>
            <a:off x="2333176" y="2099881"/>
            <a:ext cx="1515025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Automotive</a:t>
            </a:r>
          </a:p>
        </p:txBody>
      </p:sp>
      <p:sp>
        <p:nvSpPr>
          <p:cNvPr id="27" name="文本框 101">
            <a:extLst>
              <a:ext uri="{FF2B5EF4-FFF2-40B4-BE49-F238E27FC236}">
                <a16:creationId xmlns:a16="http://schemas.microsoft.com/office/drawing/2014/main" id="{FFDF2520-D69E-4434-197B-D18E912835ED}"/>
              </a:ext>
            </a:extLst>
          </p:cNvPr>
          <p:cNvSpPr txBox="1"/>
          <p:nvPr/>
        </p:nvSpPr>
        <p:spPr>
          <a:xfrm>
            <a:off x="2248390" y="1560904"/>
            <a:ext cx="1717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Banking &amp; Insurance</a:t>
            </a:r>
          </a:p>
        </p:txBody>
      </p:sp>
      <p:sp>
        <p:nvSpPr>
          <p:cNvPr id="28" name="圆角矩形 59">
            <a:extLst>
              <a:ext uri="{FF2B5EF4-FFF2-40B4-BE49-F238E27FC236}">
                <a16:creationId xmlns:a16="http://schemas.microsoft.com/office/drawing/2014/main" id="{96A1791E-AB53-6B30-44AB-99D9FED10682}"/>
              </a:ext>
            </a:extLst>
          </p:cNvPr>
          <p:cNvSpPr/>
          <p:nvPr/>
        </p:nvSpPr>
        <p:spPr>
          <a:xfrm>
            <a:off x="4040162" y="1525467"/>
            <a:ext cx="1515025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47" name="圆角矩形 59">
            <a:extLst>
              <a:ext uri="{FF2B5EF4-FFF2-40B4-BE49-F238E27FC236}">
                <a16:creationId xmlns:a16="http://schemas.microsoft.com/office/drawing/2014/main" id="{90F68A5F-82F2-1482-7E3E-8A69582DD0B6}"/>
              </a:ext>
            </a:extLst>
          </p:cNvPr>
          <p:cNvSpPr/>
          <p:nvPr/>
        </p:nvSpPr>
        <p:spPr>
          <a:xfrm>
            <a:off x="4069071" y="2090787"/>
            <a:ext cx="1515025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Healthcare</a:t>
            </a:r>
          </a:p>
        </p:txBody>
      </p:sp>
      <p:sp>
        <p:nvSpPr>
          <p:cNvPr id="49" name="文本框 101">
            <a:extLst>
              <a:ext uri="{FF2B5EF4-FFF2-40B4-BE49-F238E27FC236}">
                <a16:creationId xmlns:a16="http://schemas.microsoft.com/office/drawing/2014/main" id="{94DE5773-A1AE-CE35-9A16-AE8CE502A96B}"/>
              </a:ext>
            </a:extLst>
          </p:cNvPr>
          <p:cNvSpPr txBox="1"/>
          <p:nvPr/>
        </p:nvSpPr>
        <p:spPr>
          <a:xfrm>
            <a:off x="3967232" y="1572058"/>
            <a:ext cx="1625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Software</a:t>
            </a:r>
          </a:p>
        </p:txBody>
      </p:sp>
      <p:sp>
        <p:nvSpPr>
          <p:cNvPr id="51" name="圆角矩形 59">
            <a:extLst>
              <a:ext uri="{FF2B5EF4-FFF2-40B4-BE49-F238E27FC236}">
                <a16:creationId xmlns:a16="http://schemas.microsoft.com/office/drawing/2014/main" id="{1F52593A-51CF-8DD5-1633-609302B09B06}"/>
              </a:ext>
            </a:extLst>
          </p:cNvPr>
          <p:cNvSpPr/>
          <p:nvPr/>
        </p:nvSpPr>
        <p:spPr>
          <a:xfrm>
            <a:off x="7853719" y="1492276"/>
            <a:ext cx="1515025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Retail</a:t>
            </a:r>
          </a:p>
        </p:txBody>
      </p:sp>
      <p:sp>
        <p:nvSpPr>
          <p:cNvPr id="53" name="圆角矩形 59">
            <a:extLst>
              <a:ext uri="{FF2B5EF4-FFF2-40B4-BE49-F238E27FC236}">
                <a16:creationId xmlns:a16="http://schemas.microsoft.com/office/drawing/2014/main" id="{590C3839-FB08-5EE0-C28A-3C9B92AE2BF3}"/>
              </a:ext>
            </a:extLst>
          </p:cNvPr>
          <p:cNvSpPr/>
          <p:nvPr/>
        </p:nvSpPr>
        <p:spPr>
          <a:xfrm>
            <a:off x="7868174" y="2103006"/>
            <a:ext cx="1515025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Travel</a:t>
            </a:r>
          </a:p>
        </p:txBody>
      </p:sp>
      <p:sp>
        <p:nvSpPr>
          <p:cNvPr id="55" name="圆角矩形 59">
            <a:extLst>
              <a:ext uri="{FF2B5EF4-FFF2-40B4-BE49-F238E27FC236}">
                <a16:creationId xmlns:a16="http://schemas.microsoft.com/office/drawing/2014/main" id="{B6BC977E-8B92-65F6-0A03-3525F7663349}"/>
              </a:ext>
            </a:extLst>
          </p:cNvPr>
          <p:cNvSpPr/>
          <p:nvPr/>
        </p:nvSpPr>
        <p:spPr>
          <a:xfrm>
            <a:off x="656388" y="2839440"/>
            <a:ext cx="11010889" cy="706172"/>
          </a:xfrm>
          <a:prstGeom prst="roundRect">
            <a:avLst>
              <a:gd name="adj" fmla="val 20363"/>
            </a:avLst>
          </a:prstGeom>
          <a:noFill/>
          <a:ln w="15875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57" name="文本框 14">
            <a:extLst>
              <a:ext uri="{FF2B5EF4-FFF2-40B4-BE49-F238E27FC236}">
                <a16:creationId xmlns:a16="http://schemas.microsoft.com/office/drawing/2014/main" id="{6EAD4979-8365-35FC-0541-E49E2AD4633B}"/>
              </a:ext>
            </a:extLst>
          </p:cNvPr>
          <p:cNvSpPr txBox="1"/>
          <p:nvPr/>
        </p:nvSpPr>
        <p:spPr>
          <a:xfrm>
            <a:off x="761966" y="2992961"/>
            <a:ext cx="1494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B775FF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Data Source</a:t>
            </a:r>
          </a:p>
        </p:txBody>
      </p:sp>
      <p:sp>
        <p:nvSpPr>
          <p:cNvPr id="58" name="圆角矩形 59">
            <a:extLst>
              <a:ext uri="{FF2B5EF4-FFF2-40B4-BE49-F238E27FC236}">
                <a16:creationId xmlns:a16="http://schemas.microsoft.com/office/drawing/2014/main" id="{BE9E45F6-DF0A-C8B0-5D49-33A7CC2F4742}"/>
              </a:ext>
            </a:extLst>
          </p:cNvPr>
          <p:cNvSpPr/>
          <p:nvPr/>
        </p:nvSpPr>
        <p:spPr>
          <a:xfrm>
            <a:off x="4111718" y="3014306"/>
            <a:ext cx="1607477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59" name="文本框 43">
            <a:extLst>
              <a:ext uri="{FF2B5EF4-FFF2-40B4-BE49-F238E27FC236}">
                <a16:creationId xmlns:a16="http://schemas.microsoft.com/office/drawing/2014/main" id="{6C0CD24E-2F78-296E-06A8-4F08A648561D}"/>
              </a:ext>
            </a:extLst>
          </p:cNvPr>
          <p:cNvSpPr txBox="1"/>
          <p:nvPr/>
        </p:nvSpPr>
        <p:spPr>
          <a:xfrm>
            <a:off x="4210064" y="3054700"/>
            <a:ext cx="1410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Images</a:t>
            </a: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6F320EB3-8034-ACE0-E3CA-5137F5DBBD3E}"/>
              </a:ext>
            </a:extLst>
          </p:cNvPr>
          <p:cNvSpPr/>
          <p:nvPr/>
        </p:nvSpPr>
        <p:spPr>
          <a:xfrm>
            <a:off x="2354558" y="3014306"/>
            <a:ext cx="1607477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61" name="文本框 84">
            <a:extLst>
              <a:ext uri="{FF2B5EF4-FFF2-40B4-BE49-F238E27FC236}">
                <a16:creationId xmlns:a16="http://schemas.microsoft.com/office/drawing/2014/main" id="{D0D872B7-9149-C179-A6D4-35A2BE3BB034}"/>
              </a:ext>
            </a:extLst>
          </p:cNvPr>
          <p:cNvSpPr txBox="1"/>
          <p:nvPr/>
        </p:nvSpPr>
        <p:spPr>
          <a:xfrm>
            <a:off x="2452904" y="3054700"/>
            <a:ext cx="1410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Text</a:t>
            </a:r>
          </a:p>
        </p:txBody>
      </p:sp>
      <p:sp>
        <p:nvSpPr>
          <p:cNvPr id="62" name="圆角矩形 59">
            <a:extLst>
              <a:ext uri="{FF2B5EF4-FFF2-40B4-BE49-F238E27FC236}">
                <a16:creationId xmlns:a16="http://schemas.microsoft.com/office/drawing/2014/main" id="{162C627D-8631-1413-866B-15951E329830}"/>
              </a:ext>
            </a:extLst>
          </p:cNvPr>
          <p:cNvSpPr/>
          <p:nvPr/>
        </p:nvSpPr>
        <p:spPr>
          <a:xfrm>
            <a:off x="5868879" y="3014306"/>
            <a:ext cx="1607477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63" name="文本框 87">
            <a:extLst>
              <a:ext uri="{FF2B5EF4-FFF2-40B4-BE49-F238E27FC236}">
                <a16:creationId xmlns:a16="http://schemas.microsoft.com/office/drawing/2014/main" id="{AE1DC04F-6884-97D5-4294-71EA7807CD06}"/>
              </a:ext>
            </a:extLst>
          </p:cNvPr>
          <p:cNvSpPr txBox="1"/>
          <p:nvPr/>
        </p:nvSpPr>
        <p:spPr>
          <a:xfrm>
            <a:off x="5967225" y="3054700"/>
            <a:ext cx="1410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Audio</a:t>
            </a:r>
          </a:p>
        </p:txBody>
      </p:sp>
      <p:sp>
        <p:nvSpPr>
          <p:cNvPr id="64" name="圆角矩形 59">
            <a:extLst>
              <a:ext uri="{FF2B5EF4-FFF2-40B4-BE49-F238E27FC236}">
                <a16:creationId xmlns:a16="http://schemas.microsoft.com/office/drawing/2014/main" id="{5987C11D-7B37-CD87-D3E1-E8E3D33FDE92}"/>
              </a:ext>
            </a:extLst>
          </p:cNvPr>
          <p:cNvSpPr/>
          <p:nvPr/>
        </p:nvSpPr>
        <p:spPr>
          <a:xfrm>
            <a:off x="7626039" y="3014306"/>
            <a:ext cx="1607477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65" name="文本框 89">
            <a:extLst>
              <a:ext uri="{FF2B5EF4-FFF2-40B4-BE49-F238E27FC236}">
                <a16:creationId xmlns:a16="http://schemas.microsoft.com/office/drawing/2014/main" id="{69711F7B-3CCE-F5B7-BCFF-5594B68B0263}"/>
              </a:ext>
            </a:extLst>
          </p:cNvPr>
          <p:cNvSpPr txBox="1"/>
          <p:nvPr/>
        </p:nvSpPr>
        <p:spPr>
          <a:xfrm>
            <a:off x="7724385" y="3054700"/>
            <a:ext cx="1410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Video</a:t>
            </a:r>
          </a:p>
        </p:txBody>
      </p:sp>
      <p:sp>
        <p:nvSpPr>
          <p:cNvPr id="66" name="圆角矩形 59">
            <a:extLst>
              <a:ext uri="{FF2B5EF4-FFF2-40B4-BE49-F238E27FC236}">
                <a16:creationId xmlns:a16="http://schemas.microsoft.com/office/drawing/2014/main" id="{E03E628C-4CF9-CB40-EB65-8CA6A10AAE2E}"/>
              </a:ext>
            </a:extLst>
          </p:cNvPr>
          <p:cNvSpPr/>
          <p:nvPr/>
        </p:nvSpPr>
        <p:spPr>
          <a:xfrm>
            <a:off x="9383199" y="3014306"/>
            <a:ext cx="1607477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67" name="文本框 91">
            <a:extLst>
              <a:ext uri="{FF2B5EF4-FFF2-40B4-BE49-F238E27FC236}">
                <a16:creationId xmlns:a16="http://schemas.microsoft.com/office/drawing/2014/main" id="{D0586779-BF1F-6309-D5F1-010DB83EA173}"/>
              </a:ext>
            </a:extLst>
          </p:cNvPr>
          <p:cNvSpPr txBox="1"/>
          <p:nvPr/>
        </p:nvSpPr>
        <p:spPr>
          <a:xfrm>
            <a:off x="9481545" y="3054700"/>
            <a:ext cx="1410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Structured Data</a:t>
            </a:r>
          </a:p>
        </p:txBody>
      </p:sp>
      <p:sp>
        <p:nvSpPr>
          <p:cNvPr id="68" name="箭头: 右 302">
            <a:extLst>
              <a:ext uri="{FF2B5EF4-FFF2-40B4-BE49-F238E27FC236}">
                <a16:creationId xmlns:a16="http://schemas.microsoft.com/office/drawing/2014/main" id="{7FDE30C7-80A9-B5F2-47B9-6070F159D743}"/>
              </a:ext>
            </a:extLst>
          </p:cNvPr>
          <p:cNvSpPr/>
          <p:nvPr/>
        </p:nvSpPr>
        <p:spPr>
          <a:xfrm rot="5400000">
            <a:off x="4022021" y="3564784"/>
            <a:ext cx="328845" cy="448818"/>
          </a:xfrm>
          <a:prstGeom prst="rightArrow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grpSp>
        <p:nvGrpSpPr>
          <p:cNvPr id="75" name="组合 106">
            <a:extLst>
              <a:ext uri="{FF2B5EF4-FFF2-40B4-BE49-F238E27FC236}">
                <a16:creationId xmlns:a16="http://schemas.microsoft.com/office/drawing/2014/main" id="{B3DA4AA7-DBBA-D0E6-0123-4D0C57587AC9}"/>
              </a:ext>
            </a:extLst>
          </p:cNvPr>
          <p:cNvGrpSpPr/>
          <p:nvPr/>
        </p:nvGrpSpPr>
        <p:grpSpPr>
          <a:xfrm>
            <a:off x="2509801" y="5255946"/>
            <a:ext cx="1622882" cy="792038"/>
            <a:chOff x="3492744" y="3518154"/>
            <a:chExt cx="1622882" cy="792038"/>
          </a:xfrm>
        </p:grpSpPr>
        <p:sp>
          <p:nvSpPr>
            <p:cNvPr id="80" name="圆角矩形 59">
              <a:extLst>
                <a:ext uri="{FF2B5EF4-FFF2-40B4-BE49-F238E27FC236}">
                  <a16:creationId xmlns:a16="http://schemas.microsoft.com/office/drawing/2014/main" id="{B5BA476D-B0DE-F7DB-8FD5-F6CFC13E7C33}"/>
                </a:ext>
              </a:extLst>
            </p:cNvPr>
            <p:cNvSpPr/>
            <p:nvPr/>
          </p:nvSpPr>
          <p:spPr>
            <a:xfrm>
              <a:off x="3492744" y="3953752"/>
              <a:ext cx="1607477" cy="3564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3005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chemeClr val="bg1"/>
                </a:solidFill>
                <a:latin typeface="Space Grotesk"/>
              </a:endParaRPr>
            </a:p>
          </p:txBody>
        </p:sp>
        <p:sp>
          <p:nvSpPr>
            <p:cNvPr id="81" name="文本框 23">
              <a:extLst>
                <a:ext uri="{FF2B5EF4-FFF2-40B4-BE49-F238E27FC236}">
                  <a16:creationId xmlns:a16="http://schemas.microsoft.com/office/drawing/2014/main" id="{368C63AA-5AF6-9C54-FAC8-907F22C1BBB4}"/>
                </a:ext>
              </a:extLst>
            </p:cNvPr>
            <p:cNvSpPr txBox="1"/>
            <p:nvPr/>
          </p:nvSpPr>
          <p:spPr>
            <a:xfrm>
              <a:off x="3500868" y="3990260"/>
              <a:ext cx="1614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Space Grotesk"/>
                  <a:ea typeface="Alibaba PuHuiTi 2.0 55 Regular" pitchFamily="18" charset="-122"/>
                </a:rPr>
                <a:t>Image Generation</a:t>
              </a:r>
            </a:p>
          </p:txBody>
        </p:sp>
        <p:sp>
          <p:nvSpPr>
            <p:cNvPr id="82" name="圆角矩形 59">
              <a:extLst>
                <a:ext uri="{FF2B5EF4-FFF2-40B4-BE49-F238E27FC236}">
                  <a16:creationId xmlns:a16="http://schemas.microsoft.com/office/drawing/2014/main" id="{9A5FF6A1-D788-FE6E-8706-8BA0794C188C}"/>
                </a:ext>
              </a:extLst>
            </p:cNvPr>
            <p:cNvSpPr/>
            <p:nvPr/>
          </p:nvSpPr>
          <p:spPr>
            <a:xfrm>
              <a:off x="3492744" y="3518154"/>
              <a:ext cx="1607477" cy="3564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3005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chemeClr val="bg1"/>
                </a:solidFill>
                <a:latin typeface="Space Grotesk"/>
              </a:endParaRPr>
            </a:p>
          </p:txBody>
        </p:sp>
        <p:sp>
          <p:nvSpPr>
            <p:cNvPr id="83" name="文本框 29">
              <a:extLst>
                <a:ext uri="{FF2B5EF4-FFF2-40B4-BE49-F238E27FC236}">
                  <a16:creationId xmlns:a16="http://schemas.microsoft.com/office/drawing/2014/main" id="{6A702553-3AF0-FA95-E72F-27860423741C}"/>
                </a:ext>
              </a:extLst>
            </p:cNvPr>
            <p:cNvSpPr txBox="1"/>
            <p:nvPr/>
          </p:nvSpPr>
          <p:spPr>
            <a:xfrm>
              <a:off x="3602801" y="3565569"/>
              <a:ext cx="1491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Space Grotesk"/>
                  <a:ea typeface="Alibaba PuHuiTi 2.0 55 Regular" pitchFamily="18" charset="-122"/>
                  <a:cs typeface="Alibaba PuHuiTi 2.0 55 Regular" pitchFamily="18" charset="-122"/>
                </a:rPr>
                <a:t>Content Creation</a:t>
              </a:r>
            </a:p>
          </p:txBody>
        </p:sp>
      </p:grpSp>
      <p:sp>
        <p:nvSpPr>
          <p:cNvPr id="118" name="圆角矩形 59">
            <a:extLst>
              <a:ext uri="{FF2B5EF4-FFF2-40B4-BE49-F238E27FC236}">
                <a16:creationId xmlns:a16="http://schemas.microsoft.com/office/drawing/2014/main" id="{949209A3-FD6E-3DF1-283D-8E8013E5E8FD}"/>
              </a:ext>
            </a:extLst>
          </p:cNvPr>
          <p:cNvSpPr/>
          <p:nvPr/>
        </p:nvSpPr>
        <p:spPr>
          <a:xfrm>
            <a:off x="656388" y="5043938"/>
            <a:ext cx="11010889" cy="1634660"/>
          </a:xfrm>
          <a:prstGeom prst="roundRect">
            <a:avLst>
              <a:gd name="adj" fmla="val 17715"/>
            </a:avLst>
          </a:prstGeom>
          <a:noFill/>
          <a:ln w="15875">
            <a:solidFill>
              <a:srgbClr val="4EB5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19" name="文本框 15">
            <a:extLst>
              <a:ext uri="{FF2B5EF4-FFF2-40B4-BE49-F238E27FC236}">
                <a16:creationId xmlns:a16="http://schemas.microsoft.com/office/drawing/2014/main" id="{8E497C47-DA68-DA80-7F84-490D3A79E26C}"/>
              </a:ext>
            </a:extLst>
          </p:cNvPr>
          <p:cNvSpPr txBox="1"/>
          <p:nvPr/>
        </p:nvSpPr>
        <p:spPr>
          <a:xfrm>
            <a:off x="761453" y="5575104"/>
            <a:ext cx="1763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4EB5FF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Applications</a:t>
            </a:r>
          </a:p>
        </p:txBody>
      </p:sp>
      <p:grpSp>
        <p:nvGrpSpPr>
          <p:cNvPr id="120" name="组合 106">
            <a:extLst>
              <a:ext uri="{FF2B5EF4-FFF2-40B4-BE49-F238E27FC236}">
                <a16:creationId xmlns:a16="http://schemas.microsoft.com/office/drawing/2014/main" id="{483F80EB-1BF6-3C84-D887-90B1C88AF70E}"/>
              </a:ext>
            </a:extLst>
          </p:cNvPr>
          <p:cNvGrpSpPr/>
          <p:nvPr/>
        </p:nvGrpSpPr>
        <p:grpSpPr>
          <a:xfrm>
            <a:off x="6607765" y="5249239"/>
            <a:ext cx="1661058" cy="792038"/>
            <a:chOff x="3492744" y="3518154"/>
            <a:chExt cx="1661058" cy="792038"/>
          </a:xfrm>
        </p:grpSpPr>
        <p:sp>
          <p:nvSpPr>
            <p:cNvPr id="121" name="圆角矩形 59">
              <a:extLst>
                <a:ext uri="{FF2B5EF4-FFF2-40B4-BE49-F238E27FC236}">
                  <a16:creationId xmlns:a16="http://schemas.microsoft.com/office/drawing/2014/main" id="{E995DF87-5C47-FAA7-61C1-6FF35235C702}"/>
                </a:ext>
              </a:extLst>
            </p:cNvPr>
            <p:cNvSpPr/>
            <p:nvPr/>
          </p:nvSpPr>
          <p:spPr>
            <a:xfrm>
              <a:off x="3492744" y="3953752"/>
              <a:ext cx="1607477" cy="3564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3005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chemeClr val="bg1"/>
                </a:solidFill>
                <a:latin typeface="Space Grotesk"/>
              </a:endParaRPr>
            </a:p>
          </p:txBody>
        </p:sp>
        <p:sp>
          <p:nvSpPr>
            <p:cNvPr id="122" name="文本框 23">
              <a:extLst>
                <a:ext uri="{FF2B5EF4-FFF2-40B4-BE49-F238E27FC236}">
                  <a16:creationId xmlns:a16="http://schemas.microsoft.com/office/drawing/2014/main" id="{B1301E0F-AD9E-C60D-82D9-A963201E4E99}"/>
                </a:ext>
              </a:extLst>
            </p:cNvPr>
            <p:cNvSpPr txBox="1"/>
            <p:nvPr/>
          </p:nvSpPr>
          <p:spPr>
            <a:xfrm>
              <a:off x="3539044" y="4001167"/>
              <a:ext cx="1614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Space Grotesk"/>
                  <a:ea typeface="Alibaba PuHuiTi 2.0 55 Regular" pitchFamily="18" charset="-122"/>
                </a:rPr>
                <a:t>Anomaly Detection</a:t>
              </a:r>
            </a:p>
          </p:txBody>
        </p:sp>
        <p:sp>
          <p:nvSpPr>
            <p:cNvPr id="123" name="圆角矩形 59">
              <a:extLst>
                <a:ext uri="{FF2B5EF4-FFF2-40B4-BE49-F238E27FC236}">
                  <a16:creationId xmlns:a16="http://schemas.microsoft.com/office/drawing/2014/main" id="{F1D4842D-6279-302F-C23F-9DB8C66ADC37}"/>
                </a:ext>
              </a:extLst>
            </p:cNvPr>
            <p:cNvSpPr/>
            <p:nvPr/>
          </p:nvSpPr>
          <p:spPr>
            <a:xfrm>
              <a:off x="3492744" y="3518154"/>
              <a:ext cx="1607477" cy="3564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3005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chemeClr val="bg1"/>
                </a:solidFill>
                <a:latin typeface="Space Grotesk"/>
              </a:endParaRPr>
            </a:p>
          </p:txBody>
        </p:sp>
        <p:sp>
          <p:nvSpPr>
            <p:cNvPr id="124" name="文本框 29">
              <a:extLst>
                <a:ext uri="{FF2B5EF4-FFF2-40B4-BE49-F238E27FC236}">
                  <a16:creationId xmlns:a16="http://schemas.microsoft.com/office/drawing/2014/main" id="{40732BB2-D76A-DC45-DF19-5DAEEFD43851}"/>
                </a:ext>
              </a:extLst>
            </p:cNvPr>
            <p:cNvSpPr txBox="1"/>
            <p:nvPr/>
          </p:nvSpPr>
          <p:spPr>
            <a:xfrm>
              <a:off x="3520461" y="3552117"/>
              <a:ext cx="16074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Space Grotesk"/>
                  <a:ea typeface="Alibaba PuHuiTi 2.0 55 Regular" pitchFamily="18" charset="-122"/>
                  <a:cs typeface="Alibaba PuHuiTi 2.0 55 Regular" pitchFamily="18" charset="-122"/>
                </a:rPr>
                <a:t>Object Recognition</a:t>
              </a:r>
            </a:p>
          </p:txBody>
        </p:sp>
      </p:grpSp>
      <p:grpSp>
        <p:nvGrpSpPr>
          <p:cNvPr id="125" name="组合 106">
            <a:extLst>
              <a:ext uri="{FF2B5EF4-FFF2-40B4-BE49-F238E27FC236}">
                <a16:creationId xmlns:a16="http://schemas.microsoft.com/office/drawing/2014/main" id="{8639FCFB-50C6-DBDD-7415-634D2735D8BB}"/>
              </a:ext>
            </a:extLst>
          </p:cNvPr>
          <p:cNvGrpSpPr/>
          <p:nvPr/>
        </p:nvGrpSpPr>
        <p:grpSpPr>
          <a:xfrm>
            <a:off x="4452339" y="5255902"/>
            <a:ext cx="1661058" cy="792038"/>
            <a:chOff x="3492744" y="3518154"/>
            <a:chExt cx="1661058" cy="792038"/>
          </a:xfrm>
        </p:grpSpPr>
        <p:sp>
          <p:nvSpPr>
            <p:cNvPr id="126" name="圆角矩形 59">
              <a:extLst>
                <a:ext uri="{FF2B5EF4-FFF2-40B4-BE49-F238E27FC236}">
                  <a16:creationId xmlns:a16="http://schemas.microsoft.com/office/drawing/2014/main" id="{4C9486E8-6C5E-906F-E604-15546039B76D}"/>
                </a:ext>
              </a:extLst>
            </p:cNvPr>
            <p:cNvSpPr/>
            <p:nvPr/>
          </p:nvSpPr>
          <p:spPr>
            <a:xfrm>
              <a:off x="3492744" y="3953752"/>
              <a:ext cx="1607477" cy="3564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3005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chemeClr val="bg1"/>
                </a:solidFill>
                <a:latin typeface="Space Grotesk"/>
              </a:endParaRPr>
            </a:p>
          </p:txBody>
        </p:sp>
        <p:sp>
          <p:nvSpPr>
            <p:cNvPr id="127" name="文本框 23">
              <a:extLst>
                <a:ext uri="{FF2B5EF4-FFF2-40B4-BE49-F238E27FC236}">
                  <a16:creationId xmlns:a16="http://schemas.microsoft.com/office/drawing/2014/main" id="{A627FE10-A080-B42E-0275-DABBE462BC40}"/>
                </a:ext>
              </a:extLst>
            </p:cNvPr>
            <p:cNvSpPr txBox="1"/>
            <p:nvPr/>
          </p:nvSpPr>
          <p:spPr>
            <a:xfrm>
              <a:off x="3539044" y="4001167"/>
              <a:ext cx="1614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Space Grotesk"/>
                  <a:ea typeface="Alibaba PuHuiTi 2.0 55 Regular" pitchFamily="18" charset="-122"/>
                </a:rPr>
                <a:t>Sentiment Analysis</a:t>
              </a:r>
            </a:p>
          </p:txBody>
        </p:sp>
        <p:sp>
          <p:nvSpPr>
            <p:cNvPr id="128" name="圆角矩形 59">
              <a:extLst>
                <a:ext uri="{FF2B5EF4-FFF2-40B4-BE49-F238E27FC236}">
                  <a16:creationId xmlns:a16="http://schemas.microsoft.com/office/drawing/2014/main" id="{684A32A1-B492-7C43-9899-C960DF8B27F0}"/>
                </a:ext>
              </a:extLst>
            </p:cNvPr>
            <p:cNvSpPr/>
            <p:nvPr/>
          </p:nvSpPr>
          <p:spPr>
            <a:xfrm>
              <a:off x="3492744" y="3518154"/>
              <a:ext cx="1607477" cy="3564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3005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chemeClr val="bg1"/>
                </a:solidFill>
                <a:latin typeface="Space Grotesk"/>
              </a:endParaRPr>
            </a:p>
          </p:txBody>
        </p:sp>
        <p:sp>
          <p:nvSpPr>
            <p:cNvPr id="129" name="文本框 29">
              <a:extLst>
                <a:ext uri="{FF2B5EF4-FFF2-40B4-BE49-F238E27FC236}">
                  <a16:creationId xmlns:a16="http://schemas.microsoft.com/office/drawing/2014/main" id="{35BC7C80-2D25-1132-3598-F2896A714D3B}"/>
                </a:ext>
              </a:extLst>
            </p:cNvPr>
            <p:cNvSpPr txBox="1"/>
            <p:nvPr/>
          </p:nvSpPr>
          <p:spPr>
            <a:xfrm>
              <a:off x="3602801" y="3565569"/>
              <a:ext cx="1491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Space Grotesk"/>
                  <a:ea typeface="Alibaba PuHuiTi 2.0 55 Regular" pitchFamily="18" charset="-122"/>
                  <a:cs typeface="Alibaba PuHuiTi 2.0 55 Regular" pitchFamily="18" charset="-122"/>
                </a:rPr>
                <a:t>QnA Chatbot</a:t>
              </a:r>
            </a:p>
          </p:txBody>
        </p:sp>
      </p:grpSp>
      <p:grpSp>
        <p:nvGrpSpPr>
          <p:cNvPr id="130" name="组合 106">
            <a:extLst>
              <a:ext uri="{FF2B5EF4-FFF2-40B4-BE49-F238E27FC236}">
                <a16:creationId xmlns:a16="http://schemas.microsoft.com/office/drawing/2014/main" id="{75DE6ECB-DBB5-AD73-0BF0-C738748C5811}"/>
              </a:ext>
            </a:extLst>
          </p:cNvPr>
          <p:cNvGrpSpPr/>
          <p:nvPr/>
        </p:nvGrpSpPr>
        <p:grpSpPr>
          <a:xfrm>
            <a:off x="8588479" y="5249239"/>
            <a:ext cx="1831928" cy="842370"/>
            <a:chOff x="3355355" y="3518154"/>
            <a:chExt cx="1831928" cy="842370"/>
          </a:xfrm>
        </p:grpSpPr>
        <p:sp>
          <p:nvSpPr>
            <p:cNvPr id="131" name="圆角矩形 59">
              <a:extLst>
                <a:ext uri="{FF2B5EF4-FFF2-40B4-BE49-F238E27FC236}">
                  <a16:creationId xmlns:a16="http://schemas.microsoft.com/office/drawing/2014/main" id="{53F7436A-DBCD-38D7-9EA0-3B0A4714437E}"/>
                </a:ext>
              </a:extLst>
            </p:cNvPr>
            <p:cNvSpPr/>
            <p:nvPr/>
          </p:nvSpPr>
          <p:spPr>
            <a:xfrm>
              <a:off x="3492744" y="3953752"/>
              <a:ext cx="1607477" cy="3564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3005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chemeClr val="bg1"/>
                </a:solidFill>
                <a:latin typeface="Space Grotesk"/>
              </a:endParaRPr>
            </a:p>
          </p:txBody>
        </p:sp>
        <p:sp>
          <p:nvSpPr>
            <p:cNvPr id="132" name="文本框 23">
              <a:extLst>
                <a:ext uri="{FF2B5EF4-FFF2-40B4-BE49-F238E27FC236}">
                  <a16:creationId xmlns:a16="http://schemas.microsoft.com/office/drawing/2014/main" id="{0F703695-00BD-6FAE-92A8-3E60ACFE5B53}"/>
                </a:ext>
              </a:extLst>
            </p:cNvPr>
            <p:cNvSpPr txBox="1"/>
            <p:nvPr/>
          </p:nvSpPr>
          <p:spPr>
            <a:xfrm>
              <a:off x="3355355" y="3898859"/>
              <a:ext cx="18319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bg1"/>
                  </a:solidFill>
                  <a:latin typeface="Space Grotesk"/>
                  <a:ea typeface="Alibaba PuHuiTi 2.0 55 Regular" pitchFamily="18" charset="-122"/>
                </a:rPr>
                <a:t>Video &amp; Music</a:t>
              </a:r>
            </a:p>
            <a:p>
              <a:pPr algn="ctr"/>
              <a:r>
                <a:rPr kumimoji="1" lang="en-US" altLang="zh-CN" sz="1200" dirty="0">
                  <a:solidFill>
                    <a:schemeClr val="bg1"/>
                  </a:solidFill>
                  <a:latin typeface="Space Grotesk"/>
                  <a:ea typeface="Alibaba PuHuiTi 2.0 55 Regular" pitchFamily="18" charset="-122"/>
                </a:rPr>
                <a:t>Generation</a:t>
              </a:r>
            </a:p>
          </p:txBody>
        </p:sp>
        <p:sp>
          <p:nvSpPr>
            <p:cNvPr id="133" name="圆角矩形 59">
              <a:extLst>
                <a:ext uri="{FF2B5EF4-FFF2-40B4-BE49-F238E27FC236}">
                  <a16:creationId xmlns:a16="http://schemas.microsoft.com/office/drawing/2014/main" id="{FBE81E80-D8D1-38A3-9D57-3E47291C80C9}"/>
                </a:ext>
              </a:extLst>
            </p:cNvPr>
            <p:cNvSpPr/>
            <p:nvPr/>
          </p:nvSpPr>
          <p:spPr>
            <a:xfrm>
              <a:off x="3492744" y="3518154"/>
              <a:ext cx="1607477" cy="35644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3005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chemeClr val="bg1"/>
                </a:solidFill>
                <a:latin typeface="Space Grotesk"/>
              </a:endParaRPr>
            </a:p>
          </p:txBody>
        </p:sp>
        <p:sp>
          <p:nvSpPr>
            <p:cNvPr id="134" name="文本框 29">
              <a:extLst>
                <a:ext uri="{FF2B5EF4-FFF2-40B4-BE49-F238E27FC236}">
                  <a16:creationId xmlns:a16="http://schemas.microsoft.com/office/drawing/2014/main" id="{D257F8AB-D1D1-F8D1-FA1B-F533B3F3AA94}"/>
                </a:ext>
              </a:extLst>
            </p:cNvPr>
            <p:cNvSpPr txBox="1"/>
            <p:nvPr/>
          </p:nvSpPr>
          <p:spPr>
            <a:xfrm>
              <a:off x="3556501" y="3542419"/>
              <a:ext cx="15973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Space Grotesk"/>
                  <a:ea typeface="Alibaba PuHuiTi 2.0 55 Regular" pitchFamily="18" charset="-122"/>
                  <a:cs typeface="Alibaba PuHuiTi 2.0 55 Regular" pitchFamily="18" charset="-122"/>
                </a:rPr>
                <a:t>Code Development</a:t>
              </a:r>
            </a:p>
          </p:txBody>
        </p:sp>
      </p:grpSp>
      <p:sp>
        <p:nvSpPr>
          <p:cNvPr id="135" name="圆角矩形 59">
            <a:extLst>
              <a:ext uri="{FF2B5EF4-FFF2-40B4-BE49-F238E27FC236}">
                <a16:creationId xmlns:a16="http://schemas.microsoft.com/office/drawing/2014/main" id="{2DC1C186-9DA2-EC82-F7C0-5ECAB1352E23}"/>
              </a:ext>
            </a:extLst>
          </p:cNvPr>
          <p:cNvSpPr/>
          <p:nvPr/>
        </p:nvSpPr>
        <p:spPr>
          <a:xfrm>
            <a:off x="5927847" y="2114312"/>
            <a:ext cx="1515025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Capital Market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36" name="圆角矩形 59">
            <a:extLst>
              <a:ext uri="{FF2B5EF4-FFF2-40B4-BE49-F238E27FC236}">
                <a16:creationId xmlns:a16="http://schemas.microsoft.com/office/drawing/2014/main" id="{CA679D73-CCFB-7297-A64D-17956144A70C}"/>
              </a:ext>
            </a:extLst>
          </p:cNvPr>
          <p:cNvSpPr/>
          <p:nvPr/>
        </p:nvSpPr>
        <p:spPr>
          <a:xfrm>
            <a:off x="5915104" y="1545908"/>
            <a:ext cx="1515025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Communication &amp; Media</a:t>
            </a:r>
            <a:endParaRPr kumimoji="1"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37" name="圆角矩形 59">
            <a:extLst>
              <a:ext uri="{FF2B5EF4-FFF2-40B4-BE49-F238E27FC236}">
                <a16:creationId xmlns:a16="http://schemas.microsoft.com/office/drawing/2014/main" id="{5D28B1E8-8DF0-B73B-9018-425571D0359D}"/>
              </a:ext>
            </a:extLst>
          </p:cNvPr>
          <p:cNvSpPr/>
          <p:nvPr/>
        </p:nvSpPr>
        <p:spPr>
          <a:xfrm>
            <a:off x="9776597" y="1493257"/>
            <a:ext cx="1515025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Video&amp; Music Generation</a:t>
            </a:r>
          </a:p>
        </p:txBody>
      </p:sp>
      <p:sp>
        <p:nvSpPr>
          <p:cNvPr id="138" name="圆角矩形 59">
            <a:extLst>
              <a:ext uri="{FF2B5EF4-FFF2-40B4-BE49-F238E27FC236}">
                <a16:creationId xmlns:a16="http://schemas.microsoft.com/office/drawing/2014/main" id="{DE95C2F8-CBE5-0F96-455D-D9FAB7E30B3B}"/>
              </a:ext>
            </a:extLst>
          </p:cNvPr>
          <p:cNvSpPr/>
          <p:nvPr/>
        </p:nvSpPr>
        <p:spPr>
          <a:xfrm>
            <a:off x="9767725" y="2086556"/>
            <a:ext cx="1515025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4D082">
                  <a:alpha val="39963"/>
                </a:srgbClr>
              </a:gs>
              <a:gs pos="100000">
                <a:srgbClr val="04D082">
                  <a:alpha val="0"/>
                </a:srgbClr>
              </a:gs>
            </a:gsLst>
            <a:lin ang="54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Video&amp; Music Generation</a:t>
            </a:r>
          </a:p>
        </p:txBody>
      </p:sp>
      <p:sp>
        <p:nvSpPr>
          <p:cNvPr id="145" name="圆角矩形 59">
            <a:extLst>
              <a:ext uri="{FF2B5EF4-FFF2-40B4-BE49-F238E27FC236}">
                <a16:creationId xmlns:a16="http://schemas.microsoft.com/office/drawing/2014/main" id="{5CB47469-AD9F-AE84-2AE3-0E96C3010612}"/>
              </a:ext>
            </a:extLst>
          </p:cNvPr>
          <p:cNvSpPr/>
          <p:nvPr/>
        </p:nvSpPr>
        <p:spPr>
          <a:xfrm>
            <a:off x="2525206" y="6151495"/>
            <a:ext cx="1607477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3005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bg1"/>
              </a:solidFill>
              <a:latin typeface="Space Grotesk"/>
            </a:endParaRPr>
          </a:p>
        </p:txBody>
      </p:sp>
      <p:sp>
        <p:nvSpPr>
          <p:cNvPr id="146" name="圆角矩形 59">
            <a:extLst>
              <a:ext uri="{FF2B5EF4-FFF2-40B4-BE49-F238E27FC236}">
                <a16:creationId xmlns:a16="http://schemas.microsoft.com/office/drawing/2014/main" id="{4EC9EE23-4A2A-AE68-2C8A-707618E9DF35}"/>
              </a:ext>
            </a:extLst>
          </p:cNvPr>
          <p:cNvSpPr/>
          <p:nvPr/>
        </p:nvSpPr>
        <p:spPr>
          <a:xfrm>
            <a:off x="4524019" y="6173265"/>
            <a:ext cx="1607477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3005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bg1"/>
              </a:solidFill>
              <a:latin typeface="Space Grotesk"/>
            </a:endParaRPr>
          </a:p>
        </p:txBody>
      </p:sp>
      <p:sp>
        <p:nvSpPr>
          <p:cNvPr id="147" name="圆角矩形 59">
            <a:extLst>
              <a:ext uri="{FF2B5EF4-FFF2-40B4-BE49-F238E27FC236}">
                <a16:creationId xmlns:a16="http://schemas.microsoft.com/office/drawing/2014/main" id="{0563F133-C659-9D2C-AC7F-DF7A06E385F8}"/>
              </a:ext>
            </a:extLst>
          </p:cNvPr>
          <p:cNvSpPr/>
          <p:nvPr/>
        </p:nvSpPr>
        <p:spPr>
          <a:xfrm>
            <a:off x="6653320" y="6181093"/>
            <a:ext cx="1607477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3005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bg1"/>
              </a:solidFill>
              <a:latin typeface="Space Grotesk"/>
            </a:endParaRPr>
          </a:p>
        </p:txBody>
      </p:sp>
      <p:sp>
        <p:nvSpPr>
          <p:cNvPr id="148" name="圆角矩形 59">
            <a:extLst>
              <a:ext uri="{FF2B5EF4-FFF2-40B4-BE49-F238E27FC236}">
                <a16:creationId xmlns:a16="http://schemas.microsoft.com/office/drawing/2014/main" id="{F22B3980-A77E-651C-20AA-D4BCDD08BA3C}"/>
              </a:ext>
            </a:extLst>
          </p:cNvPr>
          <p:cNvSpPr/>
          <p:nvPr/>
        </p:nvSpPr>
        <p:spPr>
          <a:xfrm>
            <a:off x="8789625" y="6182671"/>
            <a:ext cx="1607477" cy="356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3005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chemeClr val="bg1"/>
              </a:solidFill>
              <a:latin typeface="Space Grotesk"/>
            </a:endParaRPr>
          </a:p>
        </p:txBody>
      </p:sp>
      <p:sp>
        <p:nvSpPr>
          <p:cNvPr id="149" name="文本框 23">
            <a:extLst>
              <a:ext uri="{FF2B5EF4-FFF2-40B4-BE49-F238E27FC236}">
                <a16:creationId xmlns:a16="http://schemas.microsoft.com/office/drawing/2014/main" id="{032CCAEA-3E31-41FA-A8B5-B24F18BFCC6C}"/>
              </a:ext>
            </a:extLst>
          </p:cNvPr>
          <p:cNvSpPr txBox="1"/>
          <p:nvPr/>
        </p:nvSpPr>
        <p:spPr>
          <a:xfrm>
            <a:off x="2501275" y="6197596"/>
            <a:ext cx="161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Transcription</a:t>
            </a:r>
          </a:p>
        </p:txBody>
      </p:sp>
      <p:sp>
        <p:nvSpPr>
          <p:cNvPr id="150" name="文本框 23">
            <a:extLst>
              <a:ext uri="{FF2B5EF4-FFF2-40B4-BE49-F238E27FC236}">
                <a16:creationId xmlns:a16="http://schemas.microsoft.com/office/drawing/2014/main" id="{91382E55-2C37-06FE-DBF9-B62F87993DB6}"/>
              </a:ext>
            </a:extLst>
          </p:cNvPr>
          <p:cNvSpPr txBox="1"/>
          <p:nvPr/>
        </p:nvSpPr>
        <p:spPr>
          <a:xfrm>
            <a:off x="4456180" y="6183088"/>
            <a:ext cx="161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Sales Automation</a:t>
            </a:r>
          </a:p>
        </p:txBody>
      </p:sp>
      <p:sp>
        <p:nvSpPr>
          <p:cNvPr id="151" name="文本框 23">
            <a:extLst>
              <a:ext uri="{FF2B5EF4-FFF2-40B4-BE49-F238E27FC236}">
                <a16:creationId xmlns:a16="http://schemas.microsoft.com/office/drawing/2014/main" id="{0F373A2D-75F5-00A7-3431-0BFF8B76832A}"/>
              </a:ext>
            </a:extLst>
          </p:cNvPr>
          <p:cNvSpPr txBox="1"/>
          <p:nvPr/>
        </p:nvSpPr>
        <p:spPr>
          <a:xfrm>
            <a:off x="6570632" y="6174615"/>
            <a:ext cx="161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Virtual Assistant</a:t>
            </a:r>
          </a:p>
        </p:txBody>
      </p:sp>
      <p:sp>
        <p:nvSpPr>
          <p:cNvPr id="152" name="文本框 23">
            <a:extLst>
              <a:ext uri="{FF2B5EF4-FFF2-40B4-BE49-F238E27FC236}">
                <a16:creationId xmlns:a16="http://schemas.microsoft.com/office/drawing/2014/main" id="{E70ABD63-1150-790E-291A-C8F72FAFDDAD}"/>
              </a:ext>
            </a:extLst>
          </p:cNvPr>
          <p:cNvSpPr txBox="1"/>
          <p:nvPr/>
        </p:nvSpPr>
        <p:spPr>
          <a:xfrm>
            <a:off x="8723257" y="6211637"/>
            <a:ext cx="1740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Candidate Screening</a:t>
            </a:r>
          </a:p>
        </p:txBody>
      </p:sp>
      <p:sp>
        <p:nvSpPr>
          <p:cNvPr id="153" name="箭头: 右 302">
            <a:extLst>
              <a:ext uri="{FF2B5EF4-FFF2-40B4-BE49-F238E27FC236}">
                <a16:creationId xmlns:a16="http://schemas.microsoft.com/office/drawing/2014/main" id="{91205A47-AC01-E025-95BF-8B8E49A7DD78}"/>
              </a:ext>
            </a:extLst>
          </p:cNvPr>
          <p:cNvSpPr/>
          <p:nvPr/>
        </p:nvSpPr>
        <p:spPr>
          <a:xfrm rot="5400000">
            <a:off x="5906515" y="3565817"/>
            <a:ext cx="328845" cy="448818"/>
          </a:xfrm>
          <a:prstGeom prst="rightArrow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154" name="箭头: 右 302">
            <a:extLst>
              <a:ext uri="{FF2B5EF4-FFF2-40B4-BE49-F238E27FC236}">
                <a16:creationId xmlns:a16="http://schemas.microsoft.com/office/drawing/2014/main" id="{99AA41C1-6AC5-8B50-B8F9-C7389EB82553}"/>
              </a:ext>
            </a:extLst>
          </p:cNvPr>
          <p:cNvSpPr/>
          <p:nvPr/>
        </p:nvSpPr>
        <p:spPr>
          <a:xfrm rot="5400000">
            <a:off x="7566599" y="3566407"/>
            <a:ext cx="328845" cy="448818"/>
          </a:xfrm>
          <a:prstGeom prst="rightArrow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pic>
        <p:nvPicPr>
          <p:cNvPr id="157" name="Picture 156" descr="Icon&#10;&#10;Description automatically generated">
            <a:extLst>
              <a:ext uri="{FF2B5EF4-FFF2-40B4-BE49-F238E27FC236}">
                <a16:creationId xmlns:a16="http://schemas.microsoft.com/office/drawing/2014/main" id="{5ADBB3CE-73CE-18AA-DBC2-B9F26EB8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842" y="3993445"/>
            <a:ext cx="958369" cy="907339"/>
          </a:xfrm>
          <a:prstGeom prst="rect">
            <a:avLst/>
          </a:prstGeom>
        </p:spPr>
      </p:pic>
      <p:sp>
        <p:nvSpPr>
          <p:cNvPr id="158" name="箭头: 右 302">
            <a:extLst>
              <a:ext uri="{FF2B5EF4-FFF2-40B4-BE49-F238E27FC236}">
                <a16:creationId xmlns:a16="http://schemas.microsoft.com/office/drawing/2014/main" id="{2ED07089-D9FB-D0E8-9DE0-84F988F0D893}"/>
              </a:ext>
            </a:extLst>
          </p:cNvPr>
          <p:cNvSpPr/>
          <p:nvPr/>
        </p:nvSpPr>
        <p:spPr>
          <a:xfrm rot="8149218">
            <a:off x="5103153" y="4558892"/>
            <a:ext cx="405729" cy="419963"/>
          </a:xfrm>
          <a:prstGeom prst="rightArrow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159" name="箭头: 右 302">
            <a:extLst>
              <a:ext uri="{FF2B5EF4-FFF2-40B4-BE49-F238E27FC236}">
                <a16:creationId xmlns:a16="http://schemas.microsoft.com/office/drawing/2014/main" id="{661584E1-E299-E4E1-FC25-BA738DDE5D05}"/>
              </a:ext>
            </a:extLst>
          </p:cNvPr>
          <p:cNvSpPr/>
          <p:nvPr/>
        </p:nvSpPr>
        <p:spPr>
          <a:xfrm rot="2144821">
            <a:off x="6687546" y="4494957"/>
            <a:ext cx="328845" cy="448818"/>
          </a:xfrm>
          <a:prstGeom prst="rightArrow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/>
          </a:p>
        </p:txBody>
      </p:sp>
      <p:sp>
        <p:nvSpPr>
          <p:cNvPr id="160" name="文本框 15">
            <a:extLst>
              <a:ext uri="{FF2B5EF4-FFF2-40B4-BE49-F238E27FC236}">
                <a16:creationId xmlns:a16="http://schemas.microsoft.com/office/drawing/2014/main" id="{8241DC7E-9E42-A165-B44C-F3CB6744DF61}"/>
              </a:ext>
            </a:extLst>
          </p:cNvPr>
          <p:cNvSpPr txBox="1"/>
          <p:nvPr/>
        </p:nvSpPr>
        <p:spPr>
          <a:xfrm>
            <a:off x="2494885" y="3575371"/>
            <a:ext cx="1202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Training</a:t>
            </a:r>
          </a:p>
        </p:txBody>
      </p:sp>
      <p:sp>
        <p:nvSpPr>
          <p:cNvPr id="161" name="文本框 15">
            <a:extLst>
              <a:ext uri="{FF2B5EF4-FFF2-40B4-BE49-F238E27FC236}">
                <a16:creationId xmlns:a16="http://schemas.microsoft.com/office/drawing/2014/main" id="{074EE1A5-BB27-93D7-35D0-32F5641C0167}"/>
              </a:ext>
            </a:extLst>
          </p:cNvPr>
          <p:cNvSpPr txBox="1"/>
          <p:nvPr/>
        </p:nvSpPr>
        <p:spPr>
          <a:xfrm>
            <a:off x="2424498" y="4566847"/>
            <a:ext cx="1364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Adaption</a:t>
            </a:r>
          </a:p>
        </p:txBody>
      </p:sp>
      <p:sp>
        <p:nvSpPr>
          <p:cNvPr id="162" name="文本框 15">
            <a:extLst>
              <a:ext uri="{FF2B5EF4-FFF2-40B4-BE49-F238E27FC236}">
                <a16:creationId xmlns:a16="http://schemas.microsoft.com/office/drawing/2014/main" id="{93218861-A1EE-9BED-AA59-92D15282A8B4}"/>
              </a:ext>
            </a:extLst>
          </p:cNvPr>
          <p:cNvSpPr txBox="1"/>
          <p:nvPr/>
        </p:nvSpPr>
        <p:spPr>
          <a:xfrm>
            <a:off x="6971842" y="4043691"/>
            <a:ext cx="2544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  <a:cs typeface="Alibaba PuHuiTi 2.0 55 Regular" pitchFamily="18" charset="-122"/>
              </a:rPr>
              <a:t>Foundation Model</a:t>
            </a:r>
          </a:p>
        </p:txBody>
      </p:sp>
    </p:spTree>
    <p:extLst>
      <p:ext uri="{BB962C8B-B14F-4D97-AF65-F5344CB8AC3E}">
        <p14:creationId xmlns:p14="http://schemas.microsoft.com/office/powerpoint/2010/main" val="3126348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1BB7E-9F89-5892-067B-0A0DEFA67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A171F986-E7BE-6282-E9ED-76BFFF5CF6BE}"/>
              </a:ext>
            </a:extLst>
          </p:cNvPr>
          <p:cNvSpPr txBox="1"/>
          <p:nvPr/>
        </p:nvSpPr>
        <p:spPr>
          <a:xfrm>
            <a:off x="4153118" y="316222"/>
            <a:ext cx="4164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kumimoji="1" sz="4800" b="1">
                <a:gradFill>
                  <a:gsLst>
                    <a:gs pos="6000">
                      <a:srgbClr val="61E9FF"/>
                    </a:gs>
                    <a:gs pos="40000">
                      <a:srgbClr val="2A83FF"/>
                    </a:gs>
                    <a:gs pos="81000">
                      <a:schemeClr val="tx2"/>
                    </a:gs>
                  </a:gsLst>
                  <a:lin ang="4800000" scaled="0"/>
                </a:gra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r>
              <a:rPr lang="en-MY" sz="3600" dirty="0">
                <a:solidFill>
                  <a:schemeClr val="bg1"/>
                </a:solidFill>
                <a:latin typeface="Space Grotesk"/>
              </a:rPr>
              <a:t>Challenges of LLM</a:t>
            </a:r>
          </a:p>
        </p:txBody>
      </p:sp>
      <p:sp>
        <p:nvSpPr>
          <p:cNvPr id="7" name="对角圆角矩形 3">
            <a:extLst>
              <a:ext uri="{FF2B5EF4-FFF2-40B4-BE49-F238E27FC236}">
                <a16:creationId xmlns:a16="http://schemas.microsoft.com/office/drawing/2014/main" id="{E2638E84-E0C2-D898-950A-F891FAB841E5}"/>
              </a:ext>
            </a:extLst>
          </p:cNvPr>
          <p:cNvSpPr/>
          <p:nvPr/>
        </p:nvSpPr>
        <p:spPr>
          <a:xfrm>
            <a:off x="8422343" y="1271989"/>
            <a:ext cx="3334431" cy="4595148"/>
          </a:xfrm>
          <a:prstGeom prst="round2DiagRect">
            <a:avLst>
              <a:gd name="adj1" fmla="val 22659"/>
              <a:gd name="adj2" fmla="val 0"/>
            </a:avLst>
          </a:prstGeom>
          <a:noFill/>
          <a:ln w="25400">
            <a:solidFill>
              <a:srgbClr val="4EB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EABE27C7-2D37-2709-062F-AC8C9A62E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342" y="1585032"/>
            <a:ext cx="3334431" cy="39005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F4C2F4-8AAF-0038-5DCA-F19E9098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091" y="1630233"/>
            <a:ext cx="3099304" cy="39042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文本框 15">
            <a:extLst>
              <a:ext uri="{FF2B5EF4-FFF2-40B4-BE49-F238E27FC236}">
                <a16:creationId xmlns:a16="http://schemas.microsoft.com/office/drawing/2014/main" id="{ED297195-1D6C-A13D-47C9-DC9E88FFE944}"/>
              </a:ext>
            </a:extLst>
          </p:cNvPr>
          <p:cNvSpPr txBox="1"/>
          <p:nvPr/>
        </p:nvSpPr>
        <p:spPr>
          <a:xfrm>
            <a:off x="1118602" y="1354200"/>
            <a:ext cx="2001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ID" altLang="zh-CN" sz="24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Hallucinations</a:t>
            </a:r>
            <a:endParaRPr kumimoji="1" lang="en-US" altLang="zh-CN" sz="2400" b="1" dirty="0">
              <a:solidFill>
                <a:schemeClr val="bg1"/>
              </a:solidFill>
              <a:latin typeface="Space Grotesk"/>
              <a:ea typeface="Alibaba PuHuiTi 2.0 55 Regular" pitchFamily="18" charset="-122"/>
            </a:endParaRPr>
          </a:p>
        </p:txBody>
      </p:sp>
      <p:sp>
        <p:nvSpPr>
          <p:cNvPr id="25" name="文本框 15">
            <a:extLst>
              <a:ext uri="{FF2B5EF4-FFF2-40B4-BE49-F238E27FC236}">
                <a16:creationId xmlns:a16="http://schemas.microsoft.com/office/drawing/2014/main" id="{9D027434-C080-AACA-8F36-893D81F875BB}"/>
              </a:ext>
            </a:extLst>
          </p:cNvPr>
          <p:cNvSpPr txBox="1"/>
          <p:nvPr/>
        </p:nvSpPr>
        <p:spPr>
          <a:xfrm>
            <a:off x="1056133" y="2807044"/>
            <a:ext cx="2580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ID" altLang="zh-CN" sz="24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Knowledge Cut Off</a:t>
            </a:r>
            <a:endParaRPr kumimoji="1" lang="en-US" altLang="zh-CN" sz="2400" b="1" dirty="0">
              <a:solidFill>
                <a:schemeClr val="bg1"/>
              </a:solidFill>
              <a:latin typeface="Space Grotesk"/>
              <a:ea typeface="Alibaba PuHuiTi 2.0 55 Regular" pitchFamily="18" charset="-122"/>
            </a:endParaRPr>
          </a:p>
        </p:txBody>
      </p:sp>
      <p:sp>
        <p:nvSpPr>
          <p:cNvPr id="26" name="文本框 15">
            <a:extLst>
              <a:ext uri="{FF2B5EF4-FFF2-40B4-BE49-F238E27FC236}">
                <a16:creationId xmlns:a16="http://schemas.microsoft.com/office/drawing/2014/main" id="{27CC3DF8-075B-BFBF-A009-ACDDD9C1A101}"/>
              </a:ext>
            </a:extLst>
          </p:cNvPr>
          <p:cNvSpPr txBox="1"/>
          <p:nvPr/>
        </p:nvSpPr>
        <p:spPr>
          <a:xfrm>
            <a:off x="1092139" y="2080622"/>
            <a:ext cx="1661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ID" altLang="zh-CN" sz="2400" b="1" dirty="0">
                <a:solidFill>
                  <a:schemeClr val="bg1"/>
                </a:solidFill>
                <a:latin typeface="Space Grotesk"/>
                <a:ea typeface="Alibaba PuHuiTi 2.0 55 Regular" pitchFamily="18" charset="-122"/>
              </a:rPr>
              <a:t>Verifiability</a:t>
            </a:r>
            <a:endParaRPr kumimoji="1" lang="en-US" altLang="zh-CN" sz="2400" b="1" dirty="0">
              <a:solidFill>
                <a:schemeClr val="bg1"/>
              </a:solidFill>
              <a:latin typeface="Space Grotesk"/>
              <a:ea typeface="Alibaba PuHuiTi 2.0 55 Regular" pitchFamily="18" charset="-122"/>
            </a:endParaRPr>
          </a:p>
        </p:txBody>
      </p:sp>
      <p:cxnSp>
        <p:nvCxnSpPr>
          <p:cNvPr id="27" name="直线连接符 64">
            <a:extLst>
              <a:ext uri="{FF2B5EF4-FFF2-40B4-BE49-F238E27FC236}">
                <a16:creationId xmlns:a16="http://schemas.microsoft.com/office/drawing/2014/main" id="{87122EAA-36BD-4D3F-4430-D8DB0CFF6E2B}"/>
              </a:ext>
            </a:extLst>
          </p:cNvPr>
          <p:cNvCxnSpPr>
            <a:cxnSpLocks/>
          </p:cNvCxnSpPr>
          <p:nvPr/>
        </p:nvCxnSpPr>
        <p:spPr>
          <a:xfrm flipH="1">
            <a:off x="4151093" y="1284777"/>
            <a:ext cx="37704" cy="4640578"/>
          </a:xfrm>
          <a:prstGeom prst="line">
            <a:avLst/>
          </a:prstGeom>
          <a:ln w="6350">
            <a:solidFill>
              <a:schemeClr val="bg1">
                <a:alpha val="34802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对角圆角矩形 3">
            <a:extLst>
              <a:ext uri="{FF2B5EF4-FFF2-40B4-BE49-F238E27FC236}">
                <a16:creationId xmlns:a16="http://schemas.microsoft.com/office/drawing/2014/main" id="{023EC48E-211B-2FCE-361C-866ADEDFDC4C}"/>
              </a:ext>
            </a:extLst>
          </p:cNvPr>
          <p:cNvSpPr/>
          <p:nvPr/>
        </p:nvSpPr>
        <p:spPr>
          <a:xfrm>
            <a:off x="4571823" y="1284777"/>
            <a:ext cx="3593252" cy="4595148"/>
          </a:xfrm>
          <a:prstGeom prst="round2DiagRect">
            <a:avLst>
              <a:gd name="adj1" fmla="val 22659"/>
              <a:gd name="adj2" fmla="val 0"/>
            </a:avLst>
          </a:prstGeom>
          <a:noFill/>
          <a:ln w="25400">
            <a:solidFill>
              <a:srgbClr val="4EB5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636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1BB7E-9F89-5892-067B-0A0DEFA67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A171F986-E7BE-6282-E9ED-76BFFF5CF6BE}"/>
              </a:ext>
            </a:extLst>
          </p:cNvPr>
          <p:cNvSpPr txBox="1"/>
          <p:nvPr/>
        </p:nvSpPr>
        <p:spPr>
          <a:xfrm>
            <a:off x="3215113" y="661563"/>
            <a:ext cx="6487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kumimoji="1" sz="4800" b="1">
                <a:gradFill>
                  <a:gsLst>
                    <a:gs pos="6000">
                      <a:srgbClr val="61E9FF"/>
                    </a:gs>
                    <a:gs pos="40000">
                      <a:srgbClr val="2A83FF"/>
                    </a:gs>
                    <a:gs pos="81000">
                      <a:schemeClr val="tx2"/>
                    </a:gs>
                  </a:gsLst>
                  <a:lin ang="4800000" scaled="0"/>
                </a:gra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r>
              <a:rPr lang="en-MY" sz="3600" dirty="0">
                <a:solidFill>
                  <a:schemeClr val="bg1"/>
                </a:solidFill>
                <a:latin typeface="Space Grotesk"/>
              </a:rPr>
              <a:t>Retrieval Augmented Generation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65870A4-D3B8-91D0-9BDE-021D92470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286" y="1729668"/>
            <a:ext cx="7772400" cy="3627663"/>
          </a:xfrm>
          <a:prstGeom prst="rect">
            <a:avLst/>
          </a:prstGeom>
        </p:spPr>
      </p:pic>
      <p:sp>
        <p:nvSpPr>
          <p:cNvPr id="8" name="文本框 16">
            <a:extLst>
              <a:ext uri="{FF2B5EF4-FFF2-40B4-BE49-F238E27FC236}">
                <a16:creationId xmlns:a16="http://schemas.microsoft.com/office/drawing/2014/main" id="{F05DCE63-FA57-0FAD-FA2A-A674798B8075}"/>
              </a:ext>
            </a:extLst>
          </p:cNvPr>
          <p:cNvSpPr txBox="1"/>
          <p:nvPr/>
        </p:nvSpPr>
        <p:spPr>
          <a:xfrm>
            <a:off x="4482713" y="5611662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kumimoji="1" sz="3600" b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r>
              <a:rPr lang="en-US" altLang="zh-CN" sz="3200" dirty="0">
                <a:latin typeface="Space Grotesk"/>
              </a:rPr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2792481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350BB-3AA9-3B61-3340-EB126665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ADCE6B99-E155-41AF-38E4-25D5AC054A95}"/>
              </a:ext>
            </a:extLst>
          </p:cNvPr>
          <p:cNvSpPr txBox="1"/>
          <p:nvPr/>
        </p:nvSpPr>
        <p:spPr>
          <a:xfrm>
            <a:off x="3215113" y="661563"/>
            <a:ext cx="6487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kumimoji="1" sz="4800" b="1">
                <a:gradFill>
                  <a:gsLst>
                    <a:gs pos="6000">
                      <a:srgbClr val="61E9FF"/>
                    </a:gs>
                    <a:gs pos="40000">
                      <a:srgbClr val="2A83FF"/>
                    </a:gs>
                    <a:gs pos="81000">
                      <a:schemeClr val="tx2"/>
                    </a:gs>
                  </a:gsLst>
                  <a:lin ang="4800000" scaled="0"/>
                </a:gra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r>
              <a:rPr lang="en-MY" sz="3600" dirty="0">
                <a:solidFill>
                  <a:schemeClr val="bg1"/>
                </a:solidFill>
                <a:latin typeface="Space Grotesk"/>
              </a:rPr>
              <a:t>Retrieval Augmented Generation</a:t>
            </a:r>
          </a:p>
        </p:txBody>
      </p:sp>
      <p:sp>
        <p:nvSpPr>
          <p:cNvPr id="2" name="文本框 16">
            <a:extLst>
              <a:ext uri="{FF2B5EF4-FFF2-40B4-BE49-F238E27FC236}">
                <a16:creationId xmlns:a16="http://schemas.microsoft.com/office/drawing/2014/main" id="{7F9DCEC4-B299-2798-8DA2-7F1A35247C26}"/>
              </a:ext>
            </a:extLst>
          </p:cNvPr>
          <p:cNvSpPr txBox="1"/>
          <p:nvPr/>
        </p:nvSpPr>
        <p:spPr>
          <a:xfrm>
            <a:off x="4321187" y="5611662"/>
            <a:ext cx="354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kumimoji="1" sz="3600" b="1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defRPr>
            </a:lvl1pPr>
          </a:lstStyle>
          <a:p>
            <a:r>
              <a:rPr lang="en-MY" sz="3200" dirty="0">
                <a:latin typeface="Space Grotesk"/>
              </a:rPr>
              <a:t>Content Generation</a:t>
            </a:r>
            <a:endParaRPr lang="en-US" altLang="zh-CN" sz="3200" dirty="0">
              <a:latin typeface="Space Grotesk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5E870B7-14F3-9456-06D9-471D39F72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950" y="1411036"/>
            <a:ext cx="9789430" cy="409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0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23">
      <a:dk1>
        <a:srgbClr val="000000"/>
      </a:dk1>
      <a:lt1>
        <a:srgbClr val="FFFFFF"/>
      </a:lt1>
      <a:dk2>
        <a:srgbClr val="9966F7"/>
      </a:dk2>
      <a:lt2>
        <a:srgbClr val="4DB5FF"/>
      </a:lt2>
      <a:accent1>
        <a:srgbClr val="04CF82"/>
      </a:accent1>
      <a:accent2>
        <a:srgbClr val="F8DE4B"/>
      </a:accent2>
      <a:accent3>
        <a:srgbClr val="FF5350"/>
      </a:accent3>
      <a:accent4>
        <a:srgbClr val="FFFFFF"/>
      </a:accent4>
      <a:accent5>
        <a:srgbClr val="FFFFFF"/>
      </a:accent5>
      <a:accent6>
        <a:srgbClr val="FFFFFF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b5ef596-78ca-4a45-93fc-90240ee6845f">
      <Terms xmlns="http://schemas.microsoft.com/office/infopath/2007/PartnerControls"/>
    </lcf76f155ced4ddcb4097134ff3c332f>
    <TaxCatchAll xmlns="56b43df6-b844-43ab-b229-070c3b612b1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647F2CC9118F47ACDC3C2D728A7E33" ma:contentTypeVersion="18" ma:contentTypeDescription="Create a new document." ma:contentTypeScope="" ma:versionID="b754e39f18be1312b347d42fab5a447e">
  <xsd:schema xmlns:xsd="http://www.w3.org/2001/XMLSchema" xmlns:xs="http://www.w3.org/2001/XMLSchema" xmlns:p="http://schemas.microsoft.com/office/2006/metadata/properties" xmlns:ns2="56b43df6-b844-43ab-b229-070c3b612b15" xmlns:ns3="3b5ef596-78ca-4a45-93fc-90240ee6845f" targetNamespace="http://schemas.microsoft.com/office/2006/metadata/properties" ma:root="true" ma:fieldsID="94e6fbde9fd6358e081465404df207d1" ns2:_="" ns3:_="">
    <xsd:import namespace="56b43df6-b844-43ab-b229-070c3b612b15"/>
    <xsd:import namespace="3b5ef596-78ca-4a45-93fc-90240ee6845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b43df6-b844-43ab-b229-070c3b612b1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b42c616-9ab7-4cc3-8a82-bbf98c3ef166}" ma:internalName="TaxCatchAll" ma:showField="CatchAllData" ma:web="56b43df6-b844-43ab-b229-070c3b612b1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5ef596-78ca-4a45-93fc-90240ee684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78779e8-1a48-45e4-a4b5-f6dc3bca0c6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83650C-6731-4F27-9889-B481AC8D1DED}">
  <ds:schemaRefs>
    <ds:schemaRef ds:uri="3b5ef596-78ca-4a45-93fc-90240ee6845f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56b43df6-b844-43ab-b229-070c3b612b1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EF19737-4D4B-4B3F-8901-C81A060270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b43df6-b844-43ab-b229-070c3b612b15"/>
    <ds:schemaRef ds:uri="3b5ef596-78ca-4a45-93fc-90240ee684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76FB789-0ACB-4439-ACEF-E99919101D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2472</TotalTime>
  <Words>290</Words>
  <Application>Microsoft Macintosh PowerPoint</Application>
  <PresentationFormat>Widescreen</PresentationFormat>
  <Paragraphs>89</Paragraphs>
  <Slides>12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等线</vt:lpstr>
      <vt:lpstr>Alibaba PuHuiTi 2.0 55 Regular</vt:lpstr>
      <vt:lpstr>Aptos</vt:lpstr>
      <vt:lpstr>Arial</vt:lpstr>
      <vt:lpstr>Space Grotesk</vt:lpstr>
      <vt:lpstr>Space Grotesk Medium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b1135</dc:creator>
  <cp:lastModifiedBy>Ashish Sharma</cp:lastModifiedBy>
  <cp:revision>294</cp:revision>
  <dcterms:created xsi:type="dcterms:W3CDTF">2024-10-09T10:51:27Z</dcterms:created>
  <dcterms:modified xsi:type="dcterms:W3CDTF">2024-11-19T18:23:02Z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0x01010081647F2CC9118F47ACDC3C2D728A7E33</vt:lpwstr>
  </property>
  <property fmtid="{D5CDD505-2E9C-101B-9397-08002B2CF9AE}" pid="3" name="MediaServiceImageTags">
    <vt:lpwstr/>
  </property>
</Properties>
</file>